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sldIdLst>
    <p:sldId id="308" r:id="rId2"/>
    <p:sldId id="392" r:id="rId3"/>
    <p:sldId id="393" r:id="rId4"/>
    <p:sldId id="387" r:id="rId5"/>
    <p:sldId id="433" r:id="rId6"/>
    <p:sldId id="422" r:id="rId7"/>
    <p:sldId id="419" r:id="rId8"/>
    <p:sldId id="395" r:id="rId9"/>
    <p:sldId id="420" r:id="rId10"/>
    <p:sldId id="421" r:id="rId11"/>
    <p:sldId id="396" r:id="rId12"/>
    <p:sldId id="397" r:id="rId13"/>
    <p:sldId id="398" r:id="rId14"/>
    <p:sldId id="399" r:id="rId15"/>
    <p:sldId id="400" r:id="rId16"/>
    <p:sldId id="401" r:id="rId17"/>
    <p:sldId id="424" r:id="rId18"/>
    <p:sldId id="425" r:id="rId19"/>
    <p:sldId id="426" r:id="rId20"/>
    <p:sldId id="427" r:id="rId21"/>
    <p:sldId id="428" r:id="rId22"/>
    <p:sldId id="402" r:id="rId23"/>
    <p:sldId id="403" r:id="rId24"/>
    <p:sldId id="404" r:id="rId25"/>
    <p:sldId id="405" r:id="rId26"/>
    <p:sldId id="430" r:id="rId27"/>
    <p:sldId id="406" r:id="rId28"/>
    <p:sldId id="423" r:id="rId29"/>
    <p:sldId id="429" r:id="rId30"/>
    <p:sldId id="407" r:id="rId31"/>
    <p:sldId id="408" r:id="rId32"/>
    <p:sldId id="409" r:id="rId33"/>
    <p:sldId id="410" r:id="rId34"/>
    <p:sldId id="411" r:id="rId35"/>
    <p:sldId id="412" r:id="rId36"/>
    <p:sldId id="413" r:id="rId37"/>
    <p:sldId id="414" r:id="rId38"/>
    <p:sldId id="415" r:id="rId39"/>
    <p:sldId id="431" r:id="rId40"/>
    <p:sldId id="416" r:id="rId41"/>
    <p:sldId id="432" r:id="rId42"/>
    <p:sldId id="417" r:id="rId43"/>
    <p:sldId id="418" r:id="rId44"/>
    <p:sldId id="434" r:id="rId45"/>
  </p:sldIdLst>
  <p:sldSz cx="9144000" cy="6858000" type="screen4x3"/>
  <p:notesSz cx="6858000" cy="9144000"/>
  <p:defaultTextStyle>
    <a:defPPr>
      <a:defRPr lang="ru-RU"/>
    </a:defPPr>
    <a:lvl1pPr algn="ctr" rtl="0" fontAlgn="base">
      <a:spcBef>
        <a:spcPct val="0"/>
      </a:spcBef>
      <a:spcAft>
        <a:spcPct val="0"/>
      </a:spcAft>
      <a:defRPr kern="1200">
        <a:solidFill>
          <a:schemeClr val="tx1"/>
        </a:solidFill>
        <a:latin typeface="Tahoma" pitchFamily="34" charset="0"/>
        <a:ea typeface="+mn-ea"/>
        <a:cs typeface="+mn-cs"/>
      </a:defRPr>
    </a:lvl1pPr>
    <a:lvl2pPr marL="457200" algn="ctr" rtl="0" fontAlgn="base">
      <a:spcBef>
        <a:spcPct val="0"/>
      </a:spcBef>
      <a:spcAft>
        <a:spcPct val="0"/>
      </a:spcAft>
      <a:defRPr kern="1200">
        <a:solidFill>
          <a:schemeClr val="tx1"/>
        </a:solidFill>
        <a:latin typeface="Tahoma" pitchFamily="34" charset="0"/>
        <a:ea typeface="+mn-ea"/>
        <a:cs typeface="+mn-cs"/>
      </a:defRPr>
    </a:lvl2pPr>
    <a:lvl3pPr marL="914400" algn="ctr" rtl="0" fontAlgn="base">
      <a:spcBef>
        <a:spcPct val="0"/>
      </a:spcBef>
      <a:spcAft>
        <a:spcPct val="0"/>
      </a:spcAft>
      <a:defRPr kern="1200">
        <a:solidFill>
          <a:schemeClr val="tx1"/>
        </a:solidFill>
        <a:latin typeface="Tahoma" pitchFamily="34" charset="0"/>
        <a:ea typeface="+mn-ea"/>
        <a:cs typeface="+mn-cs"/>
      </a:defRPr>
    </a:lvl3pPr>
    <a:lvl4pPr marL="1371600" algn="ctr" rtl="0" fontAlgn="base">
      <a:spcBef>
        <a:spcPct val="0"/>
      </a:spcBef>
      <a:spcAft>
        <a:spcPct val="0"/>
      </a:spcAft>
      <a:defRPr kern="1200">
        <a:solidFill>
          <a:schemeClr val="tx1"/>
        </a:solidFill>
        <a:latin typeface="Tahoma" pitchFamily="34" charset="0"/>
        <a:ea typeface="+mn-ea"/>
        <a:cs typeface="+mn-cs"/>
      </a:defRPr>
    </a:lvl4pPr>
    <a:lvl5pPr marL="1828800" algn="ctr"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0066"/>
    <a:srgbClr val="FAC9FF"/>
    <a:srgbClr val="FFCCCC"/>
    <a:srgbClr val="77FBD2"/>
    <a:srgbClr val="FFFFCC"/>
    <a:srgbClr val="CCFF99"/>
    <a:srgbClr val="99FF33"/>
    <a:srgbClr val="FFCC66"/>
    <a:srgbClr val="FF9999"/>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78" autoAdjust="0"/>
    <p:restoredTop sz="94660" autoAdjust="0"/>
  </p:normalViewPr>
  <p:slideViewPr>
    <p:cSldViewPr snapToGrid="0">
      <p:cViewPr>
        <p:scale>
          <a:sx n="75" d="100"/>
          <a:sy n="75" d="100"/>
        </p:scale>
        <p:origin x="-1230" y="-366"/>
      </p:cViewPr>
      <p:guideLst>
        <p:guide orient="horz" pos="2160"/>
        <p:guide pos="2880"/>
      </p:guideLst>
    </p:cSldViewPr>
  </p:slideViewPr>
  <p:outlineViewPr>
    <p:cViewPr>
      <p:scale>
        <a:sx n="33" d="100"/>
        <a:sy n="33" d="100"/>
      </p:scale>
      <p:origin x="48" y="336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lgn="l">
                  <a:defRPr/>
                </a:pPr>
                <a:endParaRPr lang="ru-RU"/>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l">
                  <a:defRPr/>
                </a:pPr>
                <a:endParaRPr lang="ru-RU"/>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lgn="l">
                  <a:defRPr/>
                </a:pPr>
                <a:endParaRPr lang="ru-RU"/>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l">
                  <a:defRPr/>
                </a:pPr>
                <a:endParaRPr lang="ru-RU"/>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l">
                <a:defRPr/>
              </a:pPr>
              <a:endParaRPr lang="ru-RU"/>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lgn="l">
                <a:defRPr/>
              </a:pPr>
              <a:endParaRPr lang="ru-RU"/>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l">
                <a:defRPr/>
              </a:pPr>
              <a:endParaRPr lang="ru-RU"/>
            </a:p>
          </p:txBody>
        </p:sp>
      </p:grpSp>
      <p:sp>
        <p:nvSpPr>
          <p:cNvPr id="78860" name="Rectangle 12"/>
          <p:cNvSpPr>
            <a:spLocks noGrp="1" noChangeArrowheads="1"/>
          </p:cNvSpPr>
          <p:nvPr>
            <p:ph type="ctrTitle"/>
          </p:nvPr>
        </p:nvSpPr>
        <p:spPr>
          <a:xfrm>
            <a:off x="990600" y="1676400"/>
            <a:ext cx="7772400" cy="1462088"/>
          </a:xfrm>
        </p:spPr>
        <p:txBody>
          <a:bodyPr/>
          <a:lstStyle>
            <a:lvl1pPr>
              <a:defRPr/>
            </a:lvl1pPr>
          </a:lstStyle>
          <a:p>
            <a:pPr lvl="0"/>
            <a:r>
              <a:rPr lang="ru-RU" noProof="0" smtClean="0"/>
              <a:t>Образец заголовка</a:t>
            </a:r>
          </a:p>
        </p:txBody>
      </p:sp>
      <p:sp>
        <p:nvSpPr>
          <p:cNvPr id="7886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ru-RU"/>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ru-RU"/>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892FE64A-E933-433A-9A9D-AF5D2C50F891}" type="slidenum">
              <a:rPr lang="ru-RU"/>
              <a:pPr>
                <a:defRPr/>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FAEF9753-E2E1-4C17-BC79-187C51ED0E17}" type="slidenum">
              <a:rPr lang="ru-RU"/>
              <a:pPr>
                <a:defRPr/>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04050" y="214313"/>
            <a:ext cx="1951038" cy="5918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50938" y="214313"/>
            <a:ext cx="5700712" cy="5918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BC1FE089-CFF3-4FCB-A3FB-2A3795C5C7F3}" type="slidenum">
              <a:rPr lang="ru-RU"/>
              <a:pPr>
                <a:defRPr/>
              </a:pPr>
              <a:t>‹#›</a:t>
            </a:fld>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0938" y="214313"/>
            <a:ext cx="7793037" cy="1462087"/>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82688" y="2017713"/>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145088" y="2017713"/>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1162050" y="6243638"/>
            <a:ext cx="1905000" cy="45720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657600" y="6243638"/>
            <a:ext cx="2895600" cy="45720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042150" y="6243638"/>
            <a:ext cx="1905000" cy="457200"/>
          </a:xfrm>
        </p:spPr>
        <p:txBody>
          <a:bodyPr/>
          <a:lstStyle>
            <a:lvl1pPr>
              <a:defRPr smtClean="0"/>
            </a:lvl1pPr>
          </a:lstStyle>
          <a:p>
            <a:pPr>
              <a:defRPr/>
            </a:pPr>
            <a:fld id="{B412DEFB-7750-4638-B0B5-1FA0141C1336}" type="slidenum">
              <a:rPr lang="ru-RU"/>
              <a:pPr>
                <a:defRPr/>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30442D53-D9C4-4D48-98E0-94D2D51E6810}" type="slidenum">
              <a:rPr lang="ru-RU"/>
              <a:pPr>
                <a:defRPr/>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E6889BE8-585B-48AE-83EA-C3E30614226C}" type="slidenum">
              <a:rPr lang="ru-RU"/>
              <a:pPr>
                <a:defRPr/>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00FCD5BE-156C-4609-A07B-8A33E9EDFD4E}" type="slidenum">
              <a:rPr lang="ru-RU"/>
              <a:pPr>
                <a:defRPr/>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endParaRPr lang="ru-RU"/>
          </a:p>
        </p:txBody>
      </p:sp>
      <p:sp>
        <p:nvSpPr>
          <p:cNvPr id="8" name="Rectangle 12"/>
          <p:cNvSpPr>
            <a:spLocks noGrp="1" noChangeArrowheads="1"/>
          </p:cNvSpPr>
          <p:nvPr>
            <p:ph type="ftr" sz="quarter" idx="11"/>
          </p:nvPr>
        </p:nvSpPr>
        <p:spPr>
          <a:ln/>
        </p:spPr>
        <p:txBody>
          <a:bodyPr/>
          <a:lstStyle>
            <a:lvl1pPr>
              <a:defRPr/>
            </a:lvl1pPr>
          </a:lstStyle>
          <a:p>
            <a:pPr>
              <a:defRPr/>
            </a:pPr>
            <a:endParaRPr lang="ru-RU"/>
          </a:p>
        </p:txBody>
      </p:sp>
      <p:sp>
        <p:nvSpPr>
          <p:cNvPr id="9" name="Rectangle 13"/>
          <p:cNvSpPr>
            <a:spLocks noGrp="1" noChangeArrowheads="1"/>
          </p:cNvSpPr>
          <p:nvPr>
            <p:ph type="sldNum" sz="quarter" idx="12"/>
          </p:nvPr>
        </p:nvSpPr>
        <p:spPr>
          <a:ln/>
        </p:spPr>
        <p:txBody>
          <a:bodyPr/>
          <a:lstStyle>
            <a:lvl1pPr>
              <a:defRPr/>
            </a:lvl1pPr>
          </a:lstStyle>
          <a:p>
            <a:pPr>
              <a:defRPr/>
            </a:pPr>
            <a:fld id="{E0A61EB9-0163-4C4F-8810-0E56C59FBD70}" type="slidenum">
              <a:rPr lang="ru-RU"/>
              <a:pPr>
                <a:defRPr/>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endParaRPr lang="ru-RU"/>
          </a:p>
        </p:txBody>
      </p:sp>
      <p:sp>
        <p:nvSpPr>
          <p:cNvPr id="4" name="Rectangle 12"/>
          <p:cNvSpPr>
            <a:spLocks noGrp="1" noChangeArrowheads="1"/>
          </p:cNvSpPr>
          <p:nvPr>
            <p:ph type="ftr" sz="quarter" idx="11"/>
          </p:nvPr>
        </p:nvSpPr>
        <p:spPr>
          <a:ln/>
        </p:spPr>
        <p:txBody>
          <a:bodyPr/>
          <a:lstStyle>
            <a:lvl1pPr>
              <a:defRPr/>
            </a:lvl1pPr>
          </a:lstStyle>
          <a:p>
            <a:pPr>
              <a:defRPr/>
            </a:pPr>
            <a:endParaRPr lang="ru-RU"/>
          </a:p>
        </p:txBody>
      </p:sp>
      <p:sp>
        <p:nvSpPr>
          <p:cNvPr id="5" name="Rectangle 13"/>
          <p:cNvSpPr>
            <a:spLocks noGrp="1" noChangeArrowheads="1"/>
          </p:cNvSpPr>
          <p:nvPr>
            <p:ph type="sldNum" sz="quarter" idx="12"/>
          </p:nvPr>
        </p:nvSpPr>
        <p:spPr>
          <a:ln/>
        </p:spPr>
        <p:txBody>
          <a:bodyPr/>
          <a:lstStyle>
            <a:lvl1pPr>
              <a:defRPr/>
            </a:lvl1pPr>
          </a:lstStyle>
          <a:p>
            <a:pPr>
              <a:defRPr/>
            </a:pPr>
            <a:fld id="{65E75501-641D-4816-BD7E-51D12797E99D}" type="slidenum">
              <a:rPr lang="ru-RU"/>
              <a:pPr>
                <a:defRPr/>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ru-RU"/>
          </a:p>
        </p:txBody>
      </p:sp>
      <p:sp>
        <p:nvSpPr>
          <p:cNvPr id="3" name="Rectangle 12"/>
          <p:cNvSpPr>
            <a:spLocks noGrp="1" noChangeArrowheads="1"/>
          </p:cNvSpPr>
          <p:nvPr>
            <p:ph type="ftr" sz="quarter" idx="11"/>
          </p:nvPr>
        </p:nvSpPr>
        <p:spPr>
          <a:ln/>
        </p:spPr>
        <p:txBody>
          <a:bodyPr/>
          <a:lstStyle>
            <a:lvl1pPr>
              <a:defRPr/>
            </a:lvl1pPr>
          </a:lstStyle>
          <a:p>
            <a:pPr>
              <a:defRPr/>
            </a:pPr>
            <a:endParaRPr lang="ru-RU"/>
          </a:p>
        </p:txBody>
      </p:sp>
      <p:sp>
        <p:nvSpPr>
          <p:cNvPr id="4" name="Rectangle 13"/>
          <p:cNvSpPr>
            <a:spLocks noGrp="1" noChangeArrowheads="1"/>
          </p:cNvSpPr>
          <p:nvPr>
            <p:ph type="sldNum" sz="quarter" idx="12"/>
          </p:nvPr>
        </p:nvSpPr>
        <p:spPr>
          <a:ln/>
        </p:spPr>
        <p:txBody>
          <a:bodyPr/>
          <a:lstStyle>
            <a:lvl1pPr>
              <a:defRPr/>
            </a:lvl1pPr>
          </a:lstStyle>
          <a:p>
            <a:pPr>
              <a:defRPr/>
            </a:pPr>
            <a:fld id="{02E9DCB2-5B6E-48A9-B639-9CF84F24D7D8}" type="slidenum">
              <a:rPr lang="ru-RU"/>
              <a:pPr>
                <a:defRPr/>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25CA16D0-701F-4DD4-94B6-82187C08E321}" type="slidenum">
              <a:rPr lang="ru-RU"/>
              <a:pPr>
                <a:defRPr/>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D01EF2C3-9DAC-4C40-B4F1-6A85446D8794}" type="slidenum">
              <a:rPr lang="ru-RU"/>
              <a:pPr>
                <a:defRPr/>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99"/>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defRPr/>
            </a:pPr>
            <a:endParaRPr kumimoji="1" lang="ru-RU" sz="240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kumimoji="1" lang="ru-RU" sz="240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defRPr/>
            </a:pPr>
            <a:endParaRPr kumimoji="1" lang="ru-RU" sz="240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kumimoji="1" lang="ru-RU" sz="240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kumimoji="1" lang="ru-RU" sz="2400"/>
          </a:p>
        </p:txBody>
      </p:sp>
      <p:sp>
        <p:nvSpPr>
          <p:cNvPr id="103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defRPr/>
            </a:pPr>
            <a:endParaRPr kumimoji="1" lang="ru-RU" sz="240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ru-RU" sz="2400"/>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7835"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l">
              <a:defRPr sz="1400"/>
            </a:lvl1pPr>
          </a:lstStyle>
          <a:p>
            <a:pPr>
              <a:defRPr/>
            </a:pPr>
            <a:endParaRPr lang="ru-RU"/>
          </a:p>
        </p:txBody>
      </p:sp>
      <p:sp>
        <p:nvSpPr>
          <p:cNvPr id="77836"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ru-RU"/>
          </a:p>
        </p:txBody>
      </p:sp>
      <p:sp>
        <p:nvSpPr>
          <p:cNvPr id="77837"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400"/>
            </a:lvl1pPr>
          </a:lstStyle>
          <a:p>
            <a:pPr>
              <a:defRPr/>
            </a:pPr>
            <a:fld id="{4E113438-642F-45C8-A055-1F16FD93D9E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29"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pravo.gov.r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consultantplus://offline/ref=341F3C888D195952121446F885522318D0F042005D387D708C6640D42A7F9A3058E318881F1D05ACA7k0H" TargetMode="External"/><Relationship Id="rId2" Type="http://schemas.openxmlformats.org/officeDocument/2006/relationships/hyperlink" Target="consultantplus://offline/ref=341F3C888D195952121446F885522318D0F3460457317D708C6640D42A7F9A3058E318881F1C00AEA7k0H" TargetMode="External"/><Relationship Id="rId1" Type="http://schemas.openxmlformats.org/officeDocument/2006/relationships/slideLayout" Target="../slideLayouts/slideLayout7.xml"/><Relationship Id="rId4" Type="http://schemas.openxmlformats.org/officeDocument/2006/relationships/hyperlink" Target="consultantplus://offline/ref=341F3C888D195952121446F885522318D0F346055C367D708C6640D42A7F9A3058E3188EA1kAH"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consultantplus://offline/ref=C3725B4BEF4958137469CEB10F5BB9720FC853F53AEFDED2D64E0CA855A59DB22C047026E5E9p7y2I"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duma.gov.ru/" TargetMode="External"/><Relationship Id="rId13" Type="http://schemas.openxmlformats.org/officeDocument/2006/relationships/hyperlink" Target="http://www.rsl.ru/" TargetMode="External"/><Relationship Id="rId3" Type="http://schemas.openxmlformats.org/officeDocument/2006/relationships/hyperlink" Target="http://gov.ru/" TargetMode="External"/><Relationship Id="rId7" Type="http://schemas.openxmlformats.org/officeDocument/2006/relationships/hyperlink" Target="http://www.vsrf.ru/" TargetMode="External"/><Relationship Id="rId12" Type="http://schemas.openxmlformats.org/officeDocument/2006/relationships/hyperlink" Target="http://www.consultant.ru/about/" TargetMode="External"/><Relationship Id="rId2" Type="http://schemas.openxmlformats.org/officeDocument/2006/relationships/hyperlink" Target="http://www.pravo.gov.ru/" TargetMode="External"/><Relationship Id="rId16" Type="http://schemas.openxmlformats.org/officeDocument/2006/relationships/hyperlink" Target="https://biblio-online.ru/" TargetMode="External"/><Relationship Id="rId1" Type="http://schemas.openxmlformats.org/officeDocument/2006/relationships/slideLayout" Target="../slideLayouts/slideLayout2.xml"/><Relationship Id="rId6" Type="http://schemas.openxmlformats.org/officeDocument/2006/relationships/hyperlink" Target="http://www.ksrf.ru/" TargetMode="External"/><Relationship Id="rId11" Type="http://schemas.openxmlformats.org/officeDocument/2006/relationships/hyperlink" Target="http://www.mvd.ru/" TargetMode="External"/><Relationship Id="rId5" Type="http://schemas.openxmlformats.org/officeDocument/2006/relationships/hyperlink" Target="http://&#1087;&#1088;&#1072;&#1074;&#1080;&#1090;&#1077;&#1083;&#1100;&#1089;&#1090;&#1074;&#1086;.&#1088;&#1092;/" TargetMode="External"/><Relationship Id="rId15" Type="http://schemas.openxmlformats.org/officeDocument/2006/relationships/hyperlink" Target="http://www.yandex.ru/clck/jsredir?bu=uniq15222531940457101071&amp;from=www.yandex.ru;search/;web;;&amp;text=&amp;etext=1740.4FoOOD8ZPnkNsVRxzvKMvkfJsjMDxYaKINo3gDv2rdgzoMg3JUT8GJXFLxS4LDES5qz3sYeiW5z85nAowYcQr4sz8-MlFM3TaNfpx7xB1qMNQPZHg0BnDHA55WGNvVT0.e18fa6674bacf6305f1a0a10a420ab2492f2dbd4&amp;uuid=&amp;state=PEtFfuTeVD4jaxywoSUvtB2i7c0_vxGdKJBUN48dhRY-aIR7HSWXTkR2w7joqWzfoAGTdOCEXKYJy3CqKQd1nOze3Iv5ceFP&amp;&amp;cst=AiuY0DBWFJ4CiF6OxvZkNHdlDOYxR0SvR9WgM6acZB8YKmw_M8JR610obRI5nHUw5kh2f9SRi1Ls1Cole-JDa7NzJqCl-lyxPeTVB3I6hB7OG4gghemJ4aSXFUmM3gDaCT6k2kUKTz1e6wKskpjEkw2wFhQy7YIFiPo7BEjTVtcsgLLTIABwvHiUs-zLsB6xdrh73o92kxRukoa-mXMpPZVUVuC1UIviJmNS_ix2AEuyQRq3HgMtH8c0KkO88N9OoElQBIdkTv4NSmKmaE2wx6I12vO_iXoZ&amp;data=UlNrNmk5WktYejR0eWJFYk1Ldmtxb2JqRlBIYmRUS250S0tDMG9PejBoM2lZTXFNdFhaMDB0aHBBLS1VMWllaExwY2NuS1k1TVZKMFBuZHk4S1ZsNzJ5TkYxc2lhMHYt&amp;sign=7e304425f099ec11f6a49d58ee73cea9&amp;keyno=0&amp;b64e=2&amp;ref=orjY4mGPRjlSKyJlbRuxUg7kv3-HD3rXBde6r9T1920,&amp;l10n=ru&amp;cts=1522307421120&amp;mc=5.545915112493045" TargetMode="External"/><Relationship Id="rId10" Type="http://schemas.openxmlformats.org/officeDocument/2006/relationships/hyperlink" Target="http://www.sledcom.ru/" TargetMode="External"/><Relationship Id="rId4" Type="http://schemas.openxmlformats.org/officeDocument/2006/relationships/hyperlink" Target="http://&#1087;&#1088;&#1077;&#1079;&#1080;&#1076;&#1077;&#1085;&#1090;.&#1088;&#1092;/" TargetMode="External"/><Relationship Id="rId9" Type="http://schemas.openxmlformats.org/officeDocument/2006/relationships/hyperlink" Target="http://www.genproc.gov.ru/" TargetMode="External"/><Relationship Id="rId14" Type="http://schemas.openxmlformats.org/officeDocument/2006/relationships/hyperlink" Target="http://elibrary.r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1">
          <a:blip r:embed="rId2" cstate="print">
            <a:alphaModFix amt="67000"/>
            <a:lum/>
          </a:blip>
          <a:srcRect/>
          <a:stretch>
            <a:fillRect l="-9000" r="-9000"/>
          </a:stretch>
        </a:blip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0" y="0"/>
            <a:ext cx="8978900" cy="2679700"/>
          </a:xfrm>
        </p:spPr>
        <p:txBody>
          <a:bodyPr/>
          <a:lstStyle/>
          <a:p>
            <a:pPr algn="ctr" eaLnBrk="1" hangingPunct="1">
              <a:defRPr/>
            </a:pPr>
            <a:r>
              <a:rPr lang="ru-RU" sz="2400" b="1" dirty="0" smtClean="0">
                <a:solidFill>
                  <a:srgbClr val="002060"/>
                </a:solidFill>
                <a:effectLst>
                  <a:outerShdw blurRad="38100" dist="38100" dir="2700000" algn="tl">
                    <a:srgbClr val="000000">
                      <a:alpha val="43137"/>
                    </a:srgbClr>
                  </a:outerShdw>
                </a:effectLst>
              </a:rPr>
              <a:t>Министерство внутренних дел Российской Федерации</a:t>
            </a:r>
            <a:br>
              <a:rPr lang="ru-RU" sz="2400" b="1" dirty="0" smtClean="0">
                <a:solidFill>
                  <a:srgbClr val="002060"/>
                </a:solidFill>
                <a:effectLst>
                  <a:outerShdw blurRad="38100" dist="38100" dir="2700000" algn="tl">
                    <a:srgbClr val="000000">
                      <a:alpha val="43137"/>
                    </a:srgbClr>
                  </a:outerShdw>
                </a:effectLst>
              </a:rPr>
            </a:br>
            <a:r>
              <a:rPr lang="ru-RU" sz="2400" b="1" dirty="0" smtClean="0">
                <a:solidFill>
                  <a:srgbClr val="002060"/>
                </a:solidFill>
                <a:effectLst>
                  <a:outerShdw blurRad="38100" dist="38100" dir="2700000" algn="tl">
                    <a:srgbClr val="000000">
                      <a:alpha val="43137"/>
                    </a:srgbClr>
                  </a:outerShdw>
                </a:effectLst>
              </a:rPr>
              <a:t>Нижегородская академия</a:t>
            </a:r>
            <a:br>
              <a:rPr lang="ru-RU" sz="2400" b="1" dirty="0" smtClean="0">
                <a:solidFill>
                  <a:srgbClr val="002060"/>
                </a:solidFill>
                <a:effectLst>
                  <a:outerShdw blurRad="38100" dist="38100" dir="2700000" algn="tl">
                    <a:srgbClr val="000000">
                      <a:alpha val="43137"/>
                    </a:srgbClr>
                  </a:outerShdw>
                </a:effectLst>
              </a:rPr>
            </a:br>
            <a:r>
              <a:rPr lang="ru-RU" sz="2400" b="1" dirty="0" smtClean="0">
                <a:solidFill>
                  <a:srgbClr val="002060"/>
                </a:solidFill>
                <a:effectLst>
                  <a:outerShdw blurRad="38100" dist="38100" dir="2700000" algn="tl">
                    <a:srgbClr val="000000">
                      <a:alpha val="43137"/>
                    </a:srgbClr>
                  </a:outerShdw>
                </a:effectLst>
              </a:rPr>
              <a:t>Кафедра уголовного и уголовно-исполнительного права</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lumMod val="20000"/>
                <a:lumOff val="80000"/>
              </a:schemeClr>
            </a:gs>
            <a:gs pos="100000">
              <a:schemeClr val="bg1"/>
            </a:gs>
          </a:gsLst>
          <a:lin ang="72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solidFill>
                  <a:schemeClr val="tx1"/>
                </a:solidFill>
                <a:latin typeface="+mn-lt"/>
                <a:ea typeface="+mn-ea"/>
                <a:cs typeface="+mn-cs"/>
              </a:rPr>
              <a:t>Задачи занятия:</a:t>
            </a:r>
            <a:r>
              <a:rPr lang="ru-RU" sz="3600" dirty="0" smtClean="0">
                <a:solidFill>
                  <a:schemeClr val="tx1"/>
                </a:solidFill>
                <a:latin typeface="+mn-lt"/>
                <a:ea typeface="+mn-ea"/>
                <a:cs typeface="+mn-cs"/>
              </a:rPr>
              <a:t/>
            </a:r>
            <a:br>
              <a:rPr lang="ru-RU" sz="3600" dirty="0" smtClean="0">
                <a:solidFill>
                  <a:schemeClr val="tx1"/>
                </a:solidFill>
                <a:latin typeface="+mn-lt"/>
                <a:ea typeface="+mn-ea"/>
                <a:cs typeface="+mn-cs"/>
              </a:rPr>
            </a:br>
            <a:endParaRPr lang="ru-RU" sz="3600" dirty="0"/>
          </a:p>
        </p:txBody>
      </p:sp>
      <p:sp>
        <p:nvSpPr>
          <p:cNvPr id="3" name="Содержимое 2"/>
          <p:cNvSpPr>
            <a:spLocks noGrp="1"/>
          </p:cNvSpPr>
          <p:nvPr>
            <p:ph idx="1"/>
          </p:nvPr>
        </p:nvSpPr>
        <p:spPr>
          <a:xfrm>
            <a:off x="0" y="1803400"/>
            <a:ext cx="8955088" cy="5054600"/>
          </a:xfrm>
        </p:spPr>
        <p:txBody>
          <a:bodyPr/>
          <a:lstStyle/>
          <a:p>
            <a:r>
              <a:rPr lang="ru-RU" dirty="0" smtClean="0">
                <a:solidFill>
                  <a:schemeClr val="tx1"/>
                </a:solidFill>
                <a:latin typeface="+mn-lt"/>
                <a:ea typeface="+mn-ea"/>
                <a:cs typeface="+mn-cs"/>
              </a:rPr>
              <a:t>‑</a:t>
            </a:r>
            <a:r>
              <a:rPr lang="ru-RU" sz="2400" dirty="0" smtClean="0">
                <a:solidFill>
                  <a:schemeClr val="tx1"/>
                </a:solidFill>
                <a:latin typeface="+mn-lt"/>
                <a:ea typeface="+mn-ea"/>
                <a:cs typeface="+mn-cs"/>
              </a:rPr>
              <a:t> разъяснение обучающимся (уяснение обучающимися) вопросов, связанных с </a:t>
            </a:r>
            <a:r>
              <a:rPr lang="ru-RU" sz="2400" b="1" dirty="0" smtClean="0">
                <a:solidFill>
                  <a:schemeClr val="tx1"/>
                </a:solidFill>
                <a:latin typeface="+mn-lt"/>
                <a:ea typeface="+mn-ea"/>
                <a:cs typeface="+mn-cs"/>
              </a:rPr>
              <a:t>уголовным законом, его толкованием и применением</a:t>
            </a:r>
            <a:r>
              <a:rPr lang="ru-RU" sz="2400" dirty="0" smtClean="0">
                <a:solidFill>
                  <a:schemeClr val="tx1"/>
                </a:solidFill>
                <a:latin typeface="+mn-lt"/>
                <a:ea typeface="+mn-ea"/>
                <a:cs typeface="+mn-cs"/>
              </a:rPr>
              <a:t>;</a:t>
            </a:r>
          </a:p>
          <a:p>
            <a:r>
              <a:rPr lang="ru-RU" sz="2400" dirty="0" smtClean="0">
                <a:solidFill>
                  <a:schemeClr val="tx1"/>
                </a:solidFill>
                <a:latin typeface="+mn-lt"/>
                <a:ea typeface="+mn-ea"/>
                <a:cs typeface="+mn-cs"/>
              </a:rPr>
              <a:t>‑ развитие у обучающихся посредством использования различных темпов речи навыков и умений, связанных с правильным восприятием материала, его анализом и выделением из общего потока информации, основной, необходимой в дальнейшем для правильной квалификации преступлений;</a:t>
            </a:r>
          </a:p>
          <a:p>
            <a:r>
              <a:rPr lang="ru-RU" sz="2400" dirty="0" smtClean="0">
                <a:solidFill>
                  <a:schemeClr val="tx1"/>
                </a:solidFill>
                <a:latin typeface="+mn-lt"/>
                <a:ea typeface="+mn-ea"/>
                <a:cs typeface="+mn-cs"/>
              </a:rPr>
              <a:t>‑ формирование у обучающихся личностных качеств, связанных с профессиональным отношением к уголовному закону, а также с необходимостью соблюдения закона в дальнейшей практической деятельности.</a:t>
            </a:r>
          </a:p>
          <a:p>
            <a:endParaRPr lang="ru-RU"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7" name="Rectangle 9"/>
          <p:cNvSpPr>
            <a:spLocks noChangeArrowheads="1"/>
          </p:cNvSpPr>
          <p:nvPr/>
        </p:nvSpPr>
        <p:spPr bwMode="auto">
          <a:xfrm>
            <a:off x="1169988" y="947738"/>
            <a:ext cx="7581900" cy="1569660"/>
          </a:xfrm>
          <a:prstGeom prst="rect">
            <a:avLst/>
          </a:prstGeom>
          <a:noFill/>
          <a:ln w="9525">
            <a:noFill/>
            <a:miter lim="800000"/>
            <a:headEnd/>
            <a:tailEnd/>
          </a:ln>
          <a:effectLst/>
        </p:spPr>
        <p:txBody>
          <a:bodyPr>
            <a:spAutoFit/>
          </a:bodyPr>
          <a:lstStyle/>
          <a:p>
            <a:r>
              <a:rPr lang="ru-RU" sz="3200" b="1" dirty="0"/>
              <a:t>1 вопрос. Понятие и значение уголовного закона. Структура уголовно-правовой нормы</a:t>
            </a:r>
          </a:p>
        </p:txBody>
      </p:sp>
      <p:pic>
        <p:nvPicPr>
          <p:cNvPr id="34817" name="Picture 1"/>
          <p:cNvPicPr>
            <a:picLocks noChangeAspect="1" noChangeArrowheads="1"/>
          </p:cNvPicPr>
          <p:nvPr/>
        </p:nvPicPr>
        <p:blipFill>
          <a:blip r:embed="rId2" cstate="print"/>
          <a:srcRect/>
          <a:stretch>
            <a:fillRect/>
          </a:stretch>
        </p:blipFill>
        <p:spPr bwMode="auto">
          <a:xfrm>
            <a:off x="233363" y="2667000"/>
            <a:ext cx="4257641" cy="4191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ru-RU" sz="6000" b="1"/>
              <a:t>Уголовный закон</a:t>
            </a:r>
          </a:p>
        </p:txBody>
      </p:sp>
      <p:sp>
        <p:nvSpPr>
          <p:cNvPr id="97283" name="Rectangle 3"/>
          <p:cNvSpPr>
            <a:spLocks noGrp="1" noChangeArrowheads="1"/>
          </p:cNvSpPr>
          <p:nvPr>
            <p:ph type="body" idx="1"/>
          </p:nvPr>
        </p:nvSpPr>
        <p:spPr>
          <a:xfrm>
            <a:off x="323850" y="1844675"/>
            <a:ext cx="8640763" cy="4824413"/>
          </a:xfrm>
        </p:spPr>
        <p:txBody>
          <a:bodyPr/>
          <a:lstStyle/>
          <a:p>
            <a:pPr>
              <a:lnSpc>
                <a:spcPct val="80000"/>
              </a:lnSpc>
            </a:pPr>
            <a:endParaRPr lang="ru-RU" sz="1000"/>
          </a:p>
          <a:p>
            <a:pPr algn="just">
              <a:lnSpc>
                <a:spcPct val="80000"/>
              </a:lnSpc>
              <a:buFont typeface="Wingdings" pitchFamily="2" charset="2"/>
              <a:buNone/>
            </a:pPr>
            <a:r>
              <a:rPr lang="ru-RU" sz="3600" b="1"/>
              <a:t>– </a:t>
            </a:r>
            <a:r>
              <a:rPr lang="ru-RU" sz="3600">
                <a:latin typeface="Times New Roman" pitchFamily="18" charset="0"/>
              </a:rPr>
              <a:t>это принятый Государственной Думой нормативный акт, содержащий систему уголовно-правовых норм, которые устанавливают основание и принципы уголовной ответственности, преступность деяний и наказуемость лиц за их совершение, а также регламентируют основания и условия освобождения от уголовной ответственности и наказания.</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ru-RU" sz="5400" b="1"/>
              <a:t>Признаки уголовного закона:</a:t>
            </a:r>
          </a:p>
        </p:txBody>
      </p:sp>
      <p:sp>
        <p:nvSpPr>
          <p:cNvPr id="99331" name="Rectangle 3"/>
          <p:cNvSpPr>
            <a:spLocks noGrp="1" noChangeArrowheads="1"/>
          </p:cNvSpPr>
          <p:nvPr>
            <p:ph type="body" idx="1"/>
          </p:nvPr>
        </p:nvSpPr>
        <p:spPr>
          <a:xfrm>
            <a:off x="468313" y="2017713"/>
            <a:ext cx="8351837" cy="4506912"/>
          </a:xfrm>
        </p:spPr>
        <p:txBody>
          <a:bodyPr/>
          <a:lstStyle/>
          <a:p>
            <a:pPr marL="609600" indent="-609600">
              <a:lnSpc>
                <a:spcPct val="90000"/>
              </a:lnSpc>
              <a:buFont typeface="Wingdings" pitchFamily="2" charset="2"/>
              <a:buAutoNum type="arabicPeriod"/>
            </a:pPr>
            <a:r>
              <a:rPr lang="ru-RU" sz="4000"/>
              <a:t>является федеральным законом</a:t>
            </a:r>
          </a:p>
          <a:p>
            <a:pPr marL="609600" indent="-609600">
              <a:lnSpc>
                <a:spcPct val="90000"/>
              </a:lnSpc>
              <a:buFontTx/>
              <a:buAutoNum type="arabicPeriod"/>
            </a:pPr>
            <a:r>
              <a:rPr lang="ru-RU" sz="4000"/>
              <a:t>действует на всей территории РФ и обладает высшей юридической силой</a:t>
            </a:r>
          </a:p>
          <a:p>
            <a:pPr marL="609600" indent="-609600">
              <a:lnSpc>
                <a:spcPct val="90000"/>
              </a:lnSpc>
              <a:buFontTx/>
              <a:buAutoNum type="arabicPeriod"/>
            </a:pPr>
            <a:r>
              <a:rPr lang="ru-RU" sz="4000"/>
              <a:t> является единственным источником уголовного права</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827088" y="214313"/>
            <a:ext cx="8316912" cy="1558925"/>
          </a:xfrm>
        </p:spPr>
        <p:txBody>
          <a:bodyPr/>
          <a:lstStyle/>
          <a:p>
            <a:pPr algn="ctr"/>
            <a:r>
              <a:rPr lang="ru-RU" sz="5400"/>
              <a:t>Функции уголовного закона</a:t>
            </a:r>
          </a:p>
        </p:txBody>
      </p:sp>
      <p:sp>
        <p:nvSpPr>
          <p:cNvPr id="98307" name="Rectangle 3"/>
          <p:cNvSpPr>
            <a:spLocks noGrp="1" noChangeArrowheads="1"/>
          </p:cNvSpPr>
          <p:nvPr>
            <p:ph type="body" idx="1"/>
          </p:nvPr>
        </p:nvSpPr>
        <p:spPr>
          <a:xfrm>
            <a:off x="468313" y="2017713"/>
            <a:ext cx="8486775" cy="4114800"/>
          </a:xfrm>
        </p:spPr>
        <p:txBody>
          <a:bodyPr/>
          <a:lstStyle/>
          <a:p>
            <a:pPr marL="609600" indent="-609600"/>
            <a:r>
              <a:rPr lang="ru-RU" sz="4400"/>
              <a:t>Охранительная</a:t>
            </a:r>
          </a:p>
          <a:p>
            <a:pPr marL="609600" indent="-609600"/>
            <a:r>
              <a:rPr lang="ru-RU" sz="4400"/>
              <a:t>Регулятивная</a:t>
            </a:r>
          </a:p>
          <a:p>
            <a:pPr marL="609600" indent="-609600"/>
            <a:r>
              <a:rPr lang="ru-RU" sz="4400"/>
              <a:t>Воспитательная</a:t>
            </a:r>
          </a:p>
          <a:p>
            <a:pPr marL="609600" indent="-609600"/>
            <a:r>
              <a:rPr lang="ru-RU" sz="4400"/>
              <a:t>Предупредительная (профилактическая)</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ru-RU" sz="4800" b="1"/>
              <a:t>Уголовный кодекс</a:t>
            </a:r>
          </a:p>
        </p:txBody>
      </p:sp>
      <p:sp>
        <p:nvSpPr>
          <p:cNvPr id="100355" name="Rectangle 3"/>
          <p:cNvSpPr>
            <a:spLocks noGrp="1" noChangeArrowheads="1"/>
          </p:cNvSpPr>
          <p:nvPr>
            <p:ph type="body" idx="1"/>
          </p:nvPr>
        </p:nvSpPr>
        <p:spPr>
          <a:xfrm>
            <a:off x="539750" y="2017713"/>
            <a:ext cx="8415338" cy="4506912"/>
          </a:xfrm>
        </p:spPr>
        <p:txBody>
          <a:bodyPr/>
          <a:lstStyle/>
          <a:p>
            <a:pPr>
              <a:lnSpc>
                <a:spcPct val="80000"/>
              </a:lnSpc>
            </a:pPr>
            <a:endParaRPr lang="ru-RU" sz="2400"/>
          </a:p>
          <a:p>
            <a:pPr algn="just">
              <a:lnSpc>
                <a:spcPct val="80000"/>
              </a:lnSpc>
              <a:buFont typeface="Wingdings" pitchFamily="2" charset="2"/>
              <a:buNone/>
            </a:pPr>
            <a:r>
              <a:rPr lang="ru-RU" b="1"/>
              <a:t>– </a:t>
            </a:r>
            <a:r>
              <a:rPr lang="ru-RU">
                <a:latin typeface="Times New Roman" pitchFamily="18" charset="0"/>
              </a:rPr>
              <a:t>кодифицированный нормативный акт, состоящий из взаимосвязанных, взаимообусловленных уголовно-правовых норм, расположенных в определенном порядке, определяющих принципы и основания уголовной ответственности, преступность и наказуемость общественно опасных деяний, а также основания и условия освобождения от уголовной ответственности и наказания</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9" name="Rectangle 5"/>
          <p:cNvSpPr>
            <a:spLocks noGrp="1" noChangeArrowheads="1"/>
          </p:cNvSpPr>
          <p:nvPr>
            <p:ph type="title"/>
          </p:nvPr>
        </p:nvSpPr>
        <p:spPr/>
        <p:txBody>
          <a:bodyPr/>
          <a:lstStyle/>
          <a:p>
            <a:pPr algn="ctr"/>
            <a:r>
              <a:rPr lang="ru-RU"/>
              <a:t>Структура уголовного кодекса РФ</a:t>
            </a:r>
          </a:p>
        </p:txBody>
      </p:sp>
      <p:sp>
        <p:nvSpPr>
          <p:cNvPr id="251910" name="Rectangle 6"/>
          <p:cNvSpPr>
            <a:spLocks noGrp="1" noChangeArrowheads="1"/>
          </p:cNvSpPr>
          <p:nvPr>
            <p:ph type="body" idx="1"/>
          </p:nvPr>
        </p:nvSpPr>
        <p:spPr/>
        <p:txBody>
          <a:bodyPr/>
          <a:lstStyle/>
          <a:p>
            <a:pPr>
              <a:lnSpc>
                <a:spcPct val="90000"/>
              </a:lnSpc>
            </a:pPr>
            <a:r>
              <a:rPr lang="ru-RU" sz="2800" b="1"/>
              <a:t>Общая часть</a:t>
            </a:r>
            <a:r>
              <a:rPr lang="ru-RU" sz="2800"/>
              <a:t> - нормы, устанавливающие принципы и общие положения привлечения к уголовной ответсвеннсти, относящиеся к уголовному закону, преступлению, наказанию и освобождению от уголовной ответственности и наказания. </a:t>
            </a:r>
          </a:p>
          <a:p>
            <a:pPr>
              <a:lnSpc>
                <a:spcPct val="90000"/>
              </a:lnSpc>
            </a:pPr>
            <a:r>
              <a:rPr lang="ru-RU" sz="2800" b="1"/>
              <a:t>Особенная часть</a:t>
            </a:r>
            <a:r>
              <a:rPr lang="ru-RU" sz="2800"/>
              <a:t> – нормы, содержащие исчерпывающий перечень преступлений и предусматривающие наказания за их совершение.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Уголовно-правовая норма (проф. А.П. Кузнецов)</a:t>
            </a:r>
            <a:endParaRPr lang="ru-RU" dirty="0"/>
          </a:p>
        </p:txBody>
      </p:sp>
      <p:sp>
        <p:nvSpPr>
          <p:cNvPr id="3" name="Содержимое 2"/>
          <p:cNvSpPr>
            <a:spLocks noGrp="1"/>
          </p:cNvSpPr>
          <p:nvPr>
            <p:ph idx="1"/>
          </p:nvPr>
        </p:nvSpPr>
        <p:spPr>
          <a:xfrm>
            <a:off x="685800" y="2017713"/>
            <a:ext cx="8269288" cy="4114800"/>
          </a:xfrm>
        </p:spPr>
        <p:txBody>
          <a:bodyPr/>
          <a:lstStyle/>
          <a:p>
            <a:r>
              <a:rPr lang="ru-RU" dirty="0" smtClean="0"/>
              <a:t>- закрепленное в уголовном законе правило относительно общих оснований, принципов и пределов уголовной ответственности, а также преступности и наказуемости, конкретных общественно опасных деяний </a:t>
            </a:r>
            <a:endParaRPr lang="ru-RU"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Уголовно-правовые нормы</a:t>
            </a:r>
            <a:br>
              <a:rPr lang="ru-RU" dirty="0" smtClean="0"/>
            </a:br>
            <a:r>
              <a:rPr lang="ru-RU" dirty="0" smtClean="0"/>
              <a:t>(проф. А.П. Кузнецов):</a:t>
            </a:r>
            <a:endParaRPr lang="ru-RU" dirty="0"/>
          </a:p>
        </p:txBody>
      </p:sp>
      <p:sp>
        <p:nvSpPr>
          <p:cNvPr id="3" name="Содержимое 2"/>
          <p:cNvSpPr>
            <a:spLocks noGrp="1"/>
          </p:cNvSpPr>
          <p:nvPr>
            <p:ph idx="1"/>
          </p:nvPr>
        </p:nvSpPr>
        <p:spPr>
          <a:xfrm>
            <a:off x="317500" y="2017713"/>
            <a:ext cx="8637588" cy="4114800"/>
          </a:xfrm>
        </p:spPr>
        <p:txBody>
          <a:bodyPr/>
          <a:lstStyle/>
          <a:p>
            <a:r>
              <a:rPr lang="ru-RU" sz="2800" b="1" dirty="0" smtClean="0"/>
              <a:t>Декларативные</a:t>
            </a:r>
            <a:r>
              <a:rPr lang="ru-RU" sz="2800" dirty="0" smtClean="0"/>
              <a:t>  - предусматривают общие положения уголовного законодательства (задачи, основания, принципы, пределы уголовной ответственности)</a:t>
            </a:r>
          </a:p>
          <a:p>
            <a:r>
              <a:rPr lang="ru-RU" sz="2800" b="1" dirty="0" smtClean="0"/>
              <a:t>Определительные </a:t>
            </a:r>
            <a:r>
              <a:rPr lang="ru-RU" sz="2800" dirty="0" smtClean="0"/>
              <a:t>– определяют конкретные понятия, положения и институты уголовного законодательства</a:t>
            </a:r>
          </a:p>
          <a:p>
            <a:r>
              <a:rPr lang="ru-RU" sz="2800" b="1" dirty="0" smtClean="0"/>
              <a:t>Специальные</a:t>
            </a:r>
            <a:r>
              <a:rPr lang="ru-RU" sz="2800" dirty="0" smtClean="0"/>
              <a:t>–устанавливают преступность и наказуемость конкретных общественно-опасных деяний</a:t>
            </a:r>
            <a:endParaRPr lang="ru-RU" sz="2800"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Структура нормы Особенной части </a:t>
            </a:r>
            <a:endParaRPr lang="ru-RU" dirty="0"/>
          </a:p>
        </p:txBody>
      </p:sp>
      <p:sp>
        <p:nvSpPr>
          <p:cNvPr id="3" name="Содержимое 2"/>
          <p:cNvSpPr>
            <a:spLocks noGrp="1"/>
          </p:cNvSpPr>
          <p:nvPr>
            <p:ph idx="1"/>
          </p:nvPr>
        </p:nvSpPr>
        <p:spPr>
          <a:xfrm>
            <a:off x="342900" y="2017713"/>
            <a:ext cx="8612188" cy="4114800"/>
          </a:xfrm>
        </p:spPr>
        <p:txBody>
          <a:bodyPr/>
          <a:lstStyle/>
          <a:p>
            <a:r>
              <a:rPr lang="ru-RU" b="1" dirty="0" smtClean="0">
                <a:solidFill>
                  <a:schemeClr val="tx1"/>
                </a:solidFill>
                <a:latin typeface="+mn-lt"/>
                <a:ea typeface="+mn-ea"/>
                <a:cs typeface="+mn-cs"/>
              </a:rPr>
              <a:t>Диспозиция</a:t>
            </a:r>
            <a:r>
              <a:rPr lang="ru-RU" dirty="0" smtClean="0">
                <a:solidFill>
                  <a:schemeClr val="tx1"/>
                </a:solidFill>
                <a:latin typeface="+mn-lt"/>
                <a:ea typeface="+mn-ea"/>
                <a:cs typeface="+mn-cs"/>
              </a:rPr>
              <a:t> - это часть уголовно-правовой нормы, в которой указаны признаки конкретного преступления; </a:t>
            </a:r>
          </a:p>
          <a:p>
            <a:r>
              <a:rPr lang="ru-RU" b="1" dirty="0" smtClean="0">
                <a:solidFill>
                  <a:schemeClr val="tx1"/>
                </a:solidFill>
                <a:latin typeface="+mn-lt"/>
                <a:ea typeface="+mn-ea"/>
                <a:cs typeface="+mn-cs"/>
              </a:rPr>
              <a:t>Санкция</a:t>
            </a:r>
            <a:r>
              <a:rPr lang="ru-RU" dirty="0" smtClean="0">
                <a:solidFill>
                  <a:schemeClr val="tx1"/>
                </a:solidFill>
                <a:latin typeface="+mn-lt"/>
                <a:ea typeface="+mn-ea"/>
                <a:cs typeface="+mn-cs"/>
              </a:rPr>
              <a:t> - это часть уголовно-правовой нормы, в которой установлен размер (срок)  и вид наказания </a:t>
            </a:r>
          </a:p>
          <a:p>
            <a:endParaRPr lang="ru-RU"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49000"/>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150938" y="214313"/>
            <a:ext cx="7793037" cy="179387"/>
          </a:xfrm>
        </p:spPr>
        <p:txBody>
          <a:bodyPr/>
          <a:lstStyle/>
          <a:p>
            <a:pPr algn="r"/>
            <a:endParaRPr lang="ru-RU" sz="2000" dirty="0"/>
          </a:p>
        </p:txBody>
      </p:sp>
      <p:sp>
        <p:nvSpPr>
          <p:cNvPr id="2056" name="Rectangle 8"/>
          <p:cNvSpPr>
            <a:spLocks noGrp="1" noChangeArrowheads="1"/>
          </p:cNvSpPr>
          <p:nvPr>
            <p:ph type="body" idx="1"/>
          </p:nvPr>
        </p:nvSpPr>
        <p:spPr>
          <a:xfrm>
            <a:off x="595313" y="506413"/>
            <a:ext cx="7991475" cy="2833687"/>
          </a:xfrm>
        </p:spPr>
        <p:txBody>
          <a:bodyPr/>
          <a:lstStyle/>
          <a:p>
            <a:pPr algn="ctr">
              <a:buFont typeface="Wingdings" pitchFamily="2" charset="2"/>
              <a:buNone/>
            </a:pPr>
            <a:r>
              <a:rPr lang="ru-RU" sz="4000" b="1" dirty="0" smtClean="0">
                <a:solidFill>
                  <a:srgbClr val="231E84"/>
                </a:solidFill>
              </a:rPr>
              <a:t>Т. 3 «Уголовный закон, его толкование и применение»</a:t>
            </a:r>
            <a:endParaRPr lang="ru-RU" sz="4000" b="1" dirty="0">
              <a:solidFill>
                <a:srgbClr val="231E84"/>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Виды диспозиций:</a:t>
            </a:r>
            <a:endParaRPr lang="ru-RU" dirty="0"/>
          </a:p>
        </p:txBody>
      </p:sp>
      <p:sp>
        <p:nvSpPr>
          <p:cNvPr id="3" name="Содержимое 2"/>
          <p:cNvSpPr>
            <a:spLocks noGrp="1"/>
          </p:cNvSpPr>
          <p:nvPr>
            <p:ph idx="1"/>
          </p:nvPr>
        </p:nvSpPr>
        <p:spPr>
          <a:xfrm>
            <a:off x="266700" y="2017713"/>
            <a:ext cx="8688388" cy="4114800"/>
          </a:xfrm>
        </p:spPr>
        <p:txBody>
          <a:bodyPr/>
          <a:lstStyle/>
          <a:p>
            <a:r>
              <a:rPr lang="ru-RU" sz="2400" b="1" dirty="0" smtClean="0">
                <a:solidFill>
                  <a:schemeClr val="tx1"/>
                </a:solidFill>
                <a:latin typeface="+mn-lt"/>
                <a:ea typeface="+mn-ea"/>
                <a:cs typeface="+mn-cs"/>
              </a:rPr>
              <a:t>Простая (назывная) </a:t>
            </a:r>
            <a:r>
              <a:rPr lang="ru-RU" sz="2400" dirty="0" smtClean="0">
                <a:solidFill>
                  <a:schemeClr val="tx1"/>
                </a:solidFill>
                <a:latin typeface="+mn-lt"/>
                <a:ea typeface="+mn-ea"/>
                <a:cs typeface="+mn-cs"/>
              </a:rPr>
              <a:t>– называет преступное деяние, не раскрывая его признаков;</a:t>
            </a:r>
          </a:p>
          <a:p>
            <a:r>
              <a:rPr lang="ru-RU" sz="2400" b="1" dirty="0" smtClean="0"/>
              <a:t>О</a:t>
            </a:r>
            <a:r>
              <a:rPr lang="ru-RU" sz="2400" b="1" dirty="0" smtClean="0">
                <a:solidFill>
                  <a:schemeClr val="tx1"/>
                </a:solidFill>
                <a:latin typeface="+mn-lt"/>
                <a:ea typeface="+mn-ea"/>
                <a:cs typeface="+mn-cs"/>
              </a:rPr>
              <a:t>писательная </a:t>
            </a:r>
            <a:r>
              <a:rPr lang="ru-RU" sz="2400" dirty="0" smtClean="0">
                <a:solidFill>
                  <a:schemeClr val="tx1"/>
                </a:solidFill>
                <a:latin typeface="+mn-lt"/>
                <a:ea typeface="+mn-ea"/>
                <a:cs typeface="+mn-cs"/>
              </a:rPr>
              <a:t>– содержит перечень основных признаков преступления;</a:t>
            </a:r>
          </a:p>
          <a:p>
            <a:r>
              <a:rPr lang="ru-RU" sz="2400" dirty="0" smtClean="0">
                <a:solidFill>
                  <a:schemeClr val="tx1"/>
                </a:solidFill>
                <a:latin typeface="+mn-lt"/>
                <a:ea typeface="+mn-ea"/>
                <a:cs typeface="+mn-cs"/>
              </a:rPr>
              <a:t> </a:t>
            </a:r>
            <a:r>
              <a:rPr lang="ru-RU" sz="2400" b="1" dirty="0" smtClean="0">
                <a:solidFill>
                  <a:schemeClr val="tx1"/>
                </a:solidFill>
                <a:latin typeface="+mn-lt"/>
                <a:ea typeface="+mn-ea"/>
                <a:cs typeface="+mn-cs"/>
              </a:rPr>
              <a:t>Бланкетная</a:t>
            </a:r>
            <a:r>
              <a:rPr lang="ru-RU" sz="2400" dirty="0" smtClean="0">
                <a:solidFill>
                  <a:schemeClr val="tx1"/>
                </a:solidFill>
                <a:latin typeface="+mn-lt"/>
                <a:ea typeface="+mn-ea"/>
                <a:cs typeface="+mn-cs"/>
              </a:rPr>
              <a:t> – </a:t>
            </a:r>
            <a:r>
              <a:rPr lang="ru-RU" sz="2400" dirty="0" smtClean="0"/>
              <a:t>отсылает к другим законам или н.п.а., не содержащимся в уголовном законе</a:t>
            </a:r>
            <a:r>
              <a:rPr lang="ru-RU" sz="2400" dirty="0" smtClean="0">
                <a:solidFill>
                  <a:schemeClr val="tx1"/>
                </a:solidFill>
                <a:latin typeface="+mn-lt"/>
                <a:ea typeface="+mn-ea"/>
                <a:cs typeface="+mn-cs"/>
              </a:rPr>
              <a:t>;</a:t>
            </a:r>
          </a:p>
          <a:p>
            <a:r>
              <a:rPr lang="ru-RU" sz="2400" b="1" dirty="0" smtClean="0"/>
              <a:t>С</a:t>
            </a:r>
            <a:r>
              <a:rPr lang="ru-RU" sz="2400" b="1" dirty="0" smtClean="0">
                <a:solidFill>
                  <a:schemeClr val="tx1"/>
                </a:solidFill>
                <a:latin typeface="+mn-lt"/>
                <a:ea typeface="+mn-ea"/>
                <a:cs typeface="+mn-cs"/>
              </a:rPr>
              <a:t>сылочная </a:t>
            </a:r>
            <a:r>
              <a:rPr lang="ru-RU" sz="2400" dirty="0" smtClean="0">
                <a:solidFill>
                  <a:schemeClr val="tx1"/>
                </a:solidFill>
                <a:latin typeface="+mn-lt"/>
                <a:ea typeface="+mn-ea"/>
                <a:cs typeface="+mn-cs"/>
              </a:rPr>
              <a:t>–</a:t>
            </a:r>
            <a:r>
              <a:rPr lang="ru-RU" sz="2400" dirty="0" smtClean="0"/>
              <a:t>диспозиция, в которой законодатель для установления признаков описываемого преступления отсылает к другой уголовно-правовой норме (статье УЗ)</a:t>
            </a:r>
            <a:endParaRPr lang="ru-RU" sz="2400" dirty="0" smtClean="0">
              <a:solidFill>
                <a:schemeClr val="tx1"/>
              </a:solidFill>
              <a:latin typeface="+mn-lt"/>
              <a:ea typeface="+mn-ea"/>
              <a:cs typeface="+mn-cs"/>
            </a:endParaRPr>
          </a:p>
          <a:p>
            <a:r>
              <a:rPr lang="ru-RU" sz="2400" b="1" dirty="0" smtClean="0"/>
              <a:t>Смешанная (</a:t>
            </a:r>
            <a:r>
              <a:rPr lang="ru-RU" sz="2400" b="1" dirty="0" smtClean="0">
                <a:solidFill>
                  <a:schemeClr val="tx1"/>
                </a:solidFill>
                <a:latin typeface="+mn-lt"/>
                <a:ea typeface="+mn-ea"/>
                <a:cs typeface="+mn-cs"/>
              </a:rPr>
              <a:t>комбинированная) </a:t>
            </a:r>
            <a:r>
              <a:rPr lang="ru-RU" sz="2400" dirty="0" smtClean="0">
                <a:solidFill>
                  <a:schemeClr val="tx1"/>
                </a:solidFill>
                <a:latin typeface="+mn-lt"/>
                <a:ea typeface="+mn-ea"/>
                <a:cs typeface="+mn-cs"/>
              </a:rPr>
              <a:t>– объединяет признаки описательной и бланкетной диспозиции</a:t>
            </a:r>
          </a:p>
          <a:p>
            <a:endParaRPr lang="ru-RU"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smtClean="0"/>
              <a:t>Виды санкций:</a:t>
            </a:r>
            <a:endParaRPr lang="ru-RU" sz="4000" dirty="0"/>
          </a:p>
        </p:txBody>
      </p:sp>
      <p:sp>
        <p:nvSpPr>
          <p:cNvPr id="3" name="Содержимое 2"/>
          <p:cNvSpPr>
            <a:spLocks noGrp="1"/>
          </p:cNvSpPr>
          <p:nvPr>
            <p:ph idx="1"/>
          </p:nvPr>
        </p:nvSpPr>
        <p:spPr>
          <a:xfrm>
            <a:off x="0" y="1892300"/>
            <a:ext cx="9144000" cy="4965700"/>
          </a:xfrm>
        </p:spPr>
        <p:txBody>
          <a:bodyPr/>
          <a:lstStyle/>
          <a:p>
            <a:r>
              <a:rPr lang="ru-RU" sz="2400" b="1" dirty="0" smtClean="0">
                <a:solidFill>
                  <a:srgbClr val="0070C0"/>
                </a:solidFill>
              </a:rPr>
              <a:t>Простая </a:t>
            </a:r>
            <a:r>
              <a:rPr lang="ru-RU" sz="2400" dirty="0" smtClean="0">
                <a:solidFill>
                  <a:srgbClr val="0070C0"/>
                </a:solidFill>
              </a:rPr>
              <a:t>– при которой предусмотрен один вид наказания</a:t>
            </a:r>
          </a:p>
          <a:p>
            <a:r>
              <a:rPr lang="ru-RU" sz="2400" b="1" dirty="0" smtClean="0">
                <a:solidFill>
                  <a:srgbClr val="0070C0"/>
                </a:solidFill>
              </a:rPr>
              <a:t>Абсолютно-определенная</a:t>
            </a:r>
            <a:r>
              <a:rPr lang="ru-RU" sz="2400" dirty="0" smtClean="0">
                <a:solidFill>
                  <a:srgbClr val="0070C0"/>
                </a:solidFill>
              </a:rPr>
              <a:t> – санкция, устанавливающая одну меру наказания, точно определяя при этом ее вид и размер</a:t>
            </a:r>
          </a:p>
          <a:p>
            <a:r>
              <a:rPr lang="ru-RU" sz="2400" b="1" dirty="0" smtClean="0"/>
              <a:t>Относительно-определенная санкция </a:t>
            </a:r>
            <a:r>
              <a:rPr lang="ru-RU" sz="2400" dirty="0" smtClean="0"/>
              <a:t>– указан низший и высший пределы наказания</a:t>
            </a:r>
          </a:p>
          <a:p>
            <a:r>
              <a:rPr lang="ru-RU" sz="2400" b="1" dirty="0" smtClean="0"/>
              <a:t>Альтернативная </a:t>
            </a:r>
            <a:r>
              <a:rPr lang="ru-RU" sz="2400" dirty="0" smtClean="0"/>
              <a:t>– санкция, устанавливающая 2 и более вида наказания, предоставляющая суду право выбора  одного из них</a:t>
            </a:r>
          </a:p>
          <a:p>
            <a:r>
              <a:rPr lang="ru-RU" sz="2400" b="1" dirty="0" smtClean="0"/>
              <a:t>Кумулятивная</a:t>
            </a:r>
            <a:r>
              <a:rPr lang="ru-RU" sz="2400" dirty="0" smtClean="0"/>
              <a:t> – санкция, которая предусматривает наряду с основным видом наказания  дополнительное наказание</a:t>
            </a:r>
            <a:endParaRPr lang="ru-RU" sz="2400"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5000"/>
            <a:lum/>
          </a:blip>
          <a:srcRect/>
          <a:stretch>
            <a:fillRect l="-32000" r="-32000"/>
          </a:stretch>
        </a:blipFill>
        <a:effectLst/>
      </p:bgPr>
    </p:bg>
    <p:spTree>
      <p:nvGrpSpPr>
        <p:cNvPr id="1" name=""/>
        <p:cNvGrpSpPr/>
        <p:nvPr/>
      </p:nvGrpSpPr>
      <p:grpSpPr>
        <a:xfrm>
          <a:off x="0" y="0"/>
          <a:ext cx="0" cy="0"/>
          <a:chOff x="0" y="0"/>
          <a:chExt cx="0" cy="0"/>
        </a:xfrm>
      </p:grpSpPr>
      <p:sp>
        <p:nvSpPr>
          <p:cNvPr id="254979" name="Rectangle 3"/>
          <p:cNvSpPr>
            <a:spLocks noGrp="1" noChangeArrowheads="1"/>
          </p:cNvSpPr>
          <p:nvPr>
            <p:ph type="body" idx="4294967295"/>
          </p:nvPr>
        </p:nvSpPr>
        <p:spPr>
          <a:xfrm>
            <a:off x="1547813" y="3843338"/>
            <a:ext cx="6911975" cy="2798762"/>
          </a:xfrm>
        </p:spPr>
        <p:txBody>
          <a:bodyPr/>
          <a:lstStyle/>
          <a:p>
            <a:pPr algn="ctr">
              <a:buNone/>
            </a:pPr>
            <a:r>
              <a:rPr lang="ru-RU" sz="4400" b="1" dirty="0"/>
              <a:t>2 вопрос. </a:t>
            </a:r>
            <a:r>
              <a:rPr lang="ru-RU" sz="4400" b="1" dirty="0" smtClean="0"/>
              <a:t>ДЕЙСТВИЕ УГОЛОВНОГО </a:t>
            </a:r>
            <a:r>
              <a:rPr lang="ru-RU" sz="4400" b="1" dirty="0"/>
              <a:t>ЗАКОНА ВО ВРЕМЕНИ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77FBD2">
                <a:alpha val="48000"/>
              </a:srgbClr>
            </a:gs>
            <a:gs pos="100000">
              <a:schemeClr val="bg1"/>
            </a:gs>
          </a:gsLst>
          <a:lin ang="5400000" scaled="1"/>
        </a:gradFill>
        <a:effectLst/>
      </p:bgPr>
    </p:bg>
    <p:spTree>
      <p:nvGrpSpPr>
        <p:cNvPr id="1" name=""/>
        <p:cNvGrpSpPr/>
        <p:nvPr/>
      </p:nvGrpSpPr>
      <p:grpSpPr>
        <a:xfrm>
          <a:off x="0" y="0"/>
          <a:ext cx="0" cy="0"/>
          <a:chOff x="0" y="0"/>
          <a:chExt cx="0" cy="0"/>
        </a:xfrm>
      </p:grpSpPr>
      <p:sp>
        <p:nvSpPr>
          <p:cNvPr id="101380" name="Rectangle 4"/>
          <p:cNvSpPr>
            <a:spLocks noGrp="1" noChangeArrowheads="1"/>
          </p:cNvSpPr>
          <p:nvPr>
            <p:ph type="title"/>
          </p:nvPr>
        </p:nvSpPr>
        <p:spPr/>
        <p:txBody>
          <a:bodyPr/>
          <a:lstStyle/>
          <a:p>
            <a:r>
              <a:rPr lang="ru-RU"/>
              <a:t>Время совершения преступления</a:t>
            </a:r>
          </a:p>
        </p:txBody>
      </p:sp>
      <p:sp>
        <p:nvSpPr>
          <p:cNvPr id="101379" name="Rectangle 3"/>
          <p:cNvSpPr>
            <a:spLocks noGrp="1" noChangeArrowheads="1"/>
          </p:cNvSpPr>
          <p:nvPr>
            <p:ph type="body" idx="1"/>
          </p:nvPr>
        </p:nvSpPr>
        <p:spPr>
          <a:xfrm>
            <a:off x="611188" y="2017713"/>
            <a:ext cx="8281987" cy="4114800"/>
          </a:xfrm>
        </p:spPr>
        <p:txBody>
          <a:bodyPr/>
          <a:lstStyle/>
          <a:p>
            <a:pPr marL="609600" indent="-609600" algn="just">
              <a:lnSpc>
                <a:spcPct val="80000"/>
              </a:lnSpc>
              <a:buFont typeface="Wingdings" pitchFamily="2" charset="2"/>
              <a:buNone/>
            </a:pPr>
            <a:r>
              <a:rPr lang="ru-RU" b="1" i="1"/>
              <a:t>     Преступность и наказуемость деяния определяются</a:t>
            </a:r>
            <a:r>
              <a:rPr lang="ru-RU"/>
              <a:t> уголовным законом, действовавшим во время совершения преступления (ч.1 ст. 9 УК)</a:t>
            </a:r>
          </a:p>
          <a:p>
            <a:pPr marL="609600" indent="-609600" algn="just">
              <a:lnSpc>
                <a:spcPct val="80000"/>
              </a:lnSpc>
              <a:buFont typeface="Wingdings" pitchFamily="2" charset="2"/>
              <a:buNone/>
            </a:pPr>
            <a:r>
              <a:rPr lang="ru-RU" b="1" i="1"/>
              <a:t>    Временем </a:t>
            </a:r>
            <a:r>
              <a:rPr lang="ru-RU"/>
              <a:t>совершения преступления признается время совершения общественно опасного действия (бездействия) независимо от времени наступления последствия (ч. 2 ст. 9 УК).</a:t>
            </a:r>
          </a:p>
          <a:p>
            <a:pPr marL="609600" indent="-609600" algn="just">
              <a:lnSpc>
                <a:spcPct val="80000"/>
              </a:lnSpc>
            </a:pPr>
            <a:endParaRPr lang="ru-RU"/>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77FBD2">
                <a:alpha val="48000"/>
              </a:srgbClr>
            </a:gs>
            <a:gs pos="100000">
              <a:schemeClr val="bg1"/>
            </a:gs>
          </a:gsLst>
          <a:lin ang="5400000" scaled="1"/>
        </a:gra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ru-RU" b="1"/>
              <a:t>Время действия уголовного закона</a:t>
            </a:r>
          </a:p>
        </p:txBody>
      </p:sp>
      <p:sp>
        <p:nvSpPr>
          <p:cNvPr id="102403" name="Rectangle 3"/>
          <p:cNvSpPr>
            <a:spLocks noGrp="1" noChangeArrowheads="1"/>
          </p:cNvSpPr>
          <p:nvPr>
            <p:ph type="body" idx="1"/>
          </p:nvPr>
        </p:nvSpPr>
        <p:spPr>
          <a:xfrm>
            <a:off x="395288" y="2017713"/>
            <a:ext cx="8559800" cy="4651375"/>
          </a:xfrm>
        </p:spPr>
        <p:txBody>
          <a:bodyPr/>
          <a:lstStyle/>
          <a:p>
            <a:pPr>
              <a:lnSpc>
                <a:spcPct val="80000"/>
              </a:lnSpc>
            </a:pPr>
            <a:r>
              <a:rPr lang="ru-RU" dirty="0"/>
              <a:t>Уголовный закон начинает действовать (применяется) с момента вступления его в юридическую силу. </a:t>
            </a:r>
            <a:endParaRPr lang="ru-RU" sz="1800" dirty="0"/>
          </a:p>
          <a:p>
            <a:pPr algn="just">
              <a:lnSpc>
                <a:spcPct val="80000"/>
              </a:lnSpc>
            </a:pPr>
            <a:r>
              <a:rPr lang="ru-RU" dirty="0"/>
              <a:t>Федеральный закон вступает в силу одновременно на всей территории РФ по истечении 10 дней после его официального опубликования, если самим законом не установлен другой порядок вступления его в силу. </a:t>
            </a:r>
            <a:endParaRPr lang="ru-RU" sz="1800" dirty="0"/>
          </a:p>
          <a:p>
            <a:pPr>
              <a:lnSpc>
                <a:spcPct val="80000"/>
              </a:lnSpc>
              <a:buFont typeface="Wingdings" pitchFamily="2" charset="2"/>
              <a:buNone/>
            </a:pPr>
            <a:r>
              <a:rPr lang="ru-RU" sz="1800" i="1" dirty="0"/>
              <a:t>   (Федеральный закон от 14 июня 1994 года № 5- ФЗ  (ред. от </a:t>
            </a:r>
            <a:r>
              <a:rPr lang="ru-RU" sz="1800" i="1" dirty="0" smtClean="0"/>
              <a:t>25.12.2012)  </a:t>
            </a:r>
            <a:r>
              <a:rPr lang="ru-RU" sz="1800" i="1" dirty="0"/>
              <a:t>«О порядке опубликования и вступления в силу федеральных конституционных законов, федеральных законов, актов  палат Федерального Собрания»</a:t>
            </a:r>
            <a:r>
              <a:rPr lang="ru-RU" sz="1800" dirty="0"/>
              <a:t> </a:t>
            </a:r>
            <a:r>
              <a:rPr lang="ru-RU" sz="1800" i="1" dirty="0"/>
              <a:t>")</a:t>
            </a:r>
          </a:p>
          <a:p>
            <a:pPr>
              <a:lnSpc>
                <a:spcPct val="80000"/>
              </a:lnSpc>
            </a:pPr>
            <a:endParaRPr lang="ru-RU" sz="1800" dirty="0"/>
          </a:p>
          <a:p>
            <a:pPr>
              <a:lnSpc>
                <a:spcPct val="80000"/>
              </a:lnSpc>
            </a:pPr>
            <a:endParaRPr lang="ru-RU" sz="900" dirty="0"/>
          </a:p>
          <a:p>
            <a:pPr>
              <a:lnSpc>
                <a:spcPct val="80000"/>
              </a:lnSpc>
            </a:pPr>
            <a:endParaRPr lang="ru-RU" sz="9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77FBD2">
                <a:alpha val="48000"/>
              </a:srgbClr>
            </a:gs>
            <a:gs pos="100000">
              <a:schemeClr val="bg1"/>
            </a:gs>
          </a:gsLst>
          <a:lin ang="5400000" scaled="1"/>
        </a:gra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ru-RU" sz="3600" b="1"/>
              <a:t>Официальное опубликование федерального закона:</a:t>
            </a:r>
          </a:p>
        </p:txBody>
      </p:sp>
      <p:sp>
        <p:nvSpPr>
          <p:cNvPr id="103427" name="Rectangle 3"/>
          <p:cNvSpPr>
            <a:spLocks noGrp="1" noChangeArrowheads="1"/>
          </p:cNvSpPr>
          <p:nvPr>
            <p:ph type="body" idx="1"/>
          </p:nvPr>
        </p:nvSpPr>
        <p:spPr>
          <a:xfrm>
            <a:off x="755650" y="2017713"/>
            <a:ext cx="8199438" cy="4114800"/>
          </a:xfrm>
        </p:spPr>
        <p:txBody>
          <a:bodyPr/>
          <a:lstStyle/>
          <a:p>
            <a:pPr algn="just">
              <a:lnSpc>
                <a:spcPct val="80000"/>
              </a:lnSpc>
              <a:buFont typeface="Wingdings" pitchFamily="2" charset="2"/>
              <a:buNone/>
            </a:pPr>
            <a:r>
              <a:rPr lang="ru-RU" sz="2800"/>
              <a:t>первая публикация его полного текста в:</a:t>
            </a:r>
          </a:p>
          <a:p>
            <a:pPr algn="just">
              <a:lnSpc>
                <a:spcPct val="80000"/>
              </a:lnSpc>
              <a:buFontTx/>
              <a:buNone/>
            </a:pPr>
            <a:r>
              <a:rPr lang="ru-RU" sz="2800"/>
              <a:t>- "Парламентской газете", </a:t>
            </a:r>
          </a:p>
          <a:p>
            <a:pPr algn="just">
              <a:lnSpc>
                <a:spcPct val="80000"/>
              </a:lnSpc>
              <a:buFontTx/>
              <a:buNone/>
            </a:pPr>
            <a:r>
              <a:rPr lang="ru-RU" sz="2800"/>
              <a:t>- "Российской газете",</a:t>
            </a:r>
          </a:p>
          <a:p>
            <a:pPr algn="just">
              <a:lnSpc>
                <a:spcPct val="80000"/>
              </a:lnSpc>
              <a:buFontTx/>
              <a:buNone/>
            </a:pPr>
            <a:r>
              <a:rPr lang="ru-RU" sz="2800"/>
              <a:t>-"Собрании законодательства РФ" </a:t>
            </a:r>
          </a:p>
          <a:p>
            <a:pPr algn="just">
              <a:lnSpc>
                <a:spcPct val="80000"/>
              </a:lnSpc>
              <a:buFontTx/>
              <a:buNone/>
            </a:pPr>
            <a:r>
              <a:rPr lang="ru-RU" sz="2800"/>
              <a:t>либо</a:t>
            </a:r>
          </a:p>
          <a:p>
            <a:pPr algn="just">
              <a:lnSpc>
                <a:spcPct val="80000"/>
              </a:lnSpc>
              <a:buFontTx/>
              <a:buNone/>
            </a:pPr>
            <a:r>
              <a:rPr lang="ru-RU" sz="2800"/>
              <a:t>первое размещение (опубликование) на "Официальном интернет-портале правовой информации" (</a:t>
            </a:r>
            <a:r>
              <a:rPr lang="ru-RU" sz="2800">
                <a:hlinkClick r:id="rId2"/>
              </a:rPr>
              <a:t>www.pravo.gov.ru</a:t>
            </a:r>
            <a:r>
              <a:rPr lang="ru-RU" sz="2800"/>
              <a:t>)</a:t>
            </a:r>
          </a:p>
          <a:p>
            <a:pPr algn="just">
              <a:lnSpc>
                <a:spcPct val="80000"/>
              </a:lnSpc>
              <a:buFontTx/>
              <a:buNone/>
            </a:pPr>
            <a:r>
              <a:rPr lang="ru-RU" sz="2400" i="1"/>
              <a:t>(вступило в силу с 10 ноября 2011 года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77FBD2">
                <a:alpha val="48000"/>
              </a:srgbClr>
            </a:gs>
            <a:gs pos="100000">
              <a:schemeClr val="bg1"/>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solidFill>
                  <a:schemeClr val="tx1"/>
                </a:solidFill>
                <a:latin typeface="+mn-lt"/>
                <a:ea typeface="+mn-ea"/>
                <a:cs typeface="+mn-cs"/>
              </a:rPr>
              <a:t>Уголовный закон утрачивает силу, прекращает действие в результате</a:t>
            </a:r>
            <a:r>
              <a:rPr lang="ru-RU" sz="3600" dirty="0" smtClean="0">
                <a:solidFill>
                  <a:schemeClr val="tx1"/>
                </a:solidFill>
                <a:latin typeface="+mn-lt"/>
                <a:ea typeface="+mn-ea"/>
                <a:cs typeface="+mn-cs"/>
              </a:rPr>
              <a:t>:</a:t>
            </a:r>
            <a:endParaRPr lang="ru-RU" sz="3600" dirty="0"/>
          </a:p>
        </p:txBody>
      </p:sp>
      <p:sp>
        <p:nvSpPr>
          <p:cNvPr id="3" name="Содержимое 2"/>
          <p:cNvSpPr>
            <a:spLocks noGrp="1"/>
          </p:cNvSpPr>
          <p:nvPr>
            <p:ph idx="1"/>
          </p:nvPr>
        </p:nvSpPr>
        <p:spPr/>
        <p:txBody>
          <a:bodyPr/>
          <a:lstStyle/>
          <a:p>
            <a:r>
              <a:rPr lang="ru-RU" dirty="0" smtClean="0">
                <a:solidFill>
                  <a:schemeClr val="tx1"/>
                </a:solidFill>
                <a:latin typeface="+mn-lt"/>
                <a:ea typeface="+mn-ea"/>
                <a:cs typeface="+mn-cs"/>
              </a:rPr>
              <a:t>- его отмены;</a:t>
            </a:r>
          </a:p>
          <a:p>
            <a:r>
              <a:rPr lang="ru-RU" dirty="0" smtClean="0">
                <a:solidFill>
                  <a:schemeClr val="tx1"/>
                </a:solidFill>
                <a:latin typeface="+mn-lt"/>
                <a:ea typeface="+mn-ea"/>
                <a:cs typeface="+mn-cs"/>
              </a:rPr>
              <a:t>- замены другим законом;</a:t>
            </a:r>
          </a:p>
          <a:p>
            <a:r>
              <a:rPr lang="ru-RU" dirty="0" smtClean="0">
                <a:solidFill>
                  <a:schemeClr val="tx1"/>
                </a:solidFill>
                <a:latin typeface="+mn-lt"/>
                <a:ea typeface="+mn-ea"/>
                <a:cs typeface="+mn-cs"/>
              </a:rPr>
              <a:t>- истечения срока, указанного в самом законе;</a:t>
            </a:r>
          </a:p>
          <a:p>
            <a:r>
              <a:rPr lang="ru-RU" dirty="0" smtClean="0">
                <a:solidFill>
                  <a:schemeClr val="tx1"/>
                </a:solidFill>
                <a:latin typeface="+mn-lt"/>
                <a:ea typeface="+mn-ea"/>
                <a:cs typeface="+mn-cs"/>
              </a:rPr>
              <a:t>- изменения условий и обстоятельств, обусловивших принятие данного закона.</a:t>
            </a:r>
          </a:p>
          <a:p>
            <a:endParaRPr lang="ru-RU"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77FBD2">
                <a:alpha val="48000"/>
              </a:srgbClr>
            </a:gs>
            <a:gs pos="100000">
              <a:schemeClr val="bg1"/>
            </a:gs>
          </a:gsLst>
          <a:lin ang="5400000" scaled="1"/>
        </a:gra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150938" y="0"/>
            <a:ext cx="7793037" cy="1676400"/>
          </a:xfrm>
        </p:spPr>
        <p:txBody>
          <a:bodyPr/>
          <a:lstStyle/>
          <a:p>
            <a:r>
              <a:rPr lang="ru-RU" b="1" dirty="0" smtClean="0"/>
              <a:t>Обратная сила</a:t>
            </a:r>
            <a:br>
              <a:rPr lang="ru-RU" b="1" dirty="0" smtClean="0"/>
            </a:br>
            <a:r>
              <a:rPr lang="ru-RU" b="1" dirty="0" smtClean="0"/>
              <a:t>уголовного </a:t>
            </a:r>
            <a:r>
              <a:rPr lang="ru-RU" b="1" dirty="0"/>
              <a:t>закона</a:t>
            </a:r>
            <a:r>
              <a:rPr lang="ru-RU" sz="2400" dirty="0"/>
              <a:t> </a:t>
            </a:r>
          </a:p>
        </p:txBody>
      </p:sp>
      <p:sp>
        <p:nvSpPr>
          <p:cNvPr id="104451" name="Rectangle 3"/>
          <p:cNvSpPr>
            <a:spLocks noGrp="1" noChangeArrowheads="1"/>
          </p:cNvSpPr>
          <p:nvPr>
            <p:ph type="body" idx="1"/>
          </p:nvPr>
        </p:nvSpPr>
        <p:spPr>
          <a:xfrm>
            <a:off x="755650" y="2017713"/>
            <a:ext cx="8199438" cy="4114800"/>
          </a:xfrm>
        </p:spPr>
        <p:txBody>
          <a:bodyPr/>
          <a:lstStyle/>
          <a:p>
            <a:pPr marL="609600" indent="-609600">
              <a:lnSpc>
                <a:spcPct val="80000"/>
              </a:lnSpc>
            </a:pPr>
            <a:r>
              <a:rPr lang="ru-RU" sz="2800" b="1" i="1"/>
              <a:t>Уголовный закон необратим</a:t>
            </a:r>
            <a:r>
              <a:rPr lang="ru-RU" sz="2800"/>
              <a:t>, по общему правилу </a:t>
            </a:r>
            <a:r>
              <a:rPr lang="ru-RU" sz="2800" b="1" i="1"/>
              <a:t>не имеет</a:t>
            </a:r>
            <a:r>
              <a:rPr lang="ru-RU" sz="2800"/>
              <a:t> </a:t>
            </a:r>
            <a:r>
              <a:rPr lang="ru-RU" sz="2800" b="1" i="1"/>
              <a:t>обратной силы</a:t>
            </a:r>
            <a:r>
              <a:rPr lang="ru-RU" sz="2800"/>
              <a:t>, т.е. не распространяется на преступления, совершенные до вступления его в силу (ч.1 ст. 10 УК РФ)</a:t>
            </a:r>
          </a:p>
          <a:p>
            <a:pPr marL="609600" indent="-609600">
              <a:lnSpc>
                <a:spcPct val="80000"/>
              </a:lnSpc>
            </a:pPr>
            <a:r>
              <a:rPr lang="ru-RU" sz="2800"/>
              <a:t>Закон, устраняющий преступность деяния, смягчающий наказание или иным образом улучшающий положение лица, совершившего преступление, </a:t>
            </a:r>
            <a:r>
              <a:rPr lang="ru-RU" sz="2800" b="1" i="1"/>
              <a:t>имеет обратную силу</a:t>
            </a:r>
            <a:r>
              <a:rPr lang="ru-RU" sz="2800"/>
              <a:t> (ч.1 ст. 10 УК РФ).</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77FBD2">
                <a:alpha val="48000"/>
              </a:srgbClr>
            </a:gs>
            <a:gs pos="100000">
              <a:schemeClr val="bg1"/>
            </a:gs>
          </a:gsLst>
          <a:lin ang="5400000" scaled="1"/>
        </a:gradFill>
        <a:effectLst/>
      </p:bgPr>
    </p:bg>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0"/>
            <a:ext cx="9144000" cy="6654800"/>
          </a:xfrm>
        </p:spPr>
        <p:txBody>
          <a:bodyPr/>
          <a:lstStyle/>
          <a:p>
            <a:r>
              <a:rPr lang="ru-RU" sz="2000" dirty="0" smtClean="0">
                <a:ea typeface="+mn-ea"/>
                <a:cs typeface="+mn-cs"/>
              </a:rPr>
              <a:t>Положения ч.1 ст. 10 в их взаимосвязи с положениями ч. 2 ст. 24, ч.2 ст. 27, ч. 4 ст. 133 и ст. 212 УПК РФ </a:t>
            </a:r>
            <a:r>
              <a:rPr lang="ru-RU" sz="2000" dirty="0" smtClean="0">
                <a:ea typeface="+mn-ea"/>
                <a:cs typeface="+mn-cs"/>
                <a:hlinkClick r:id="rId2"/>
              </a:rPr>
              <a:t>признаны не соответствующими Конституции РФ в той мере, в какой они лишают лицо, уголовное преследование которого прекращено на досудебной стадии уголовного судопроизводства вследствие принятия нового уголовного закона, устраняющего преступность и наказуемость инкриминируемого ему деяния, возможности обжалования в судебном порядке законности и обоснованности вынесенных в ходе осуществления уголовного преследования этого лица актов органов дознания и предварительного следствия, в том числе фиксирующих выдвинутые подозрение, обвинение в инкриминируемом ему деянии, применение мер процессуального принуждения в ходе производства по уголовному делу, а в случае установления их незаконности и необоснованности - возможности признания за ним права на реабилитацию </a:t>
            </a:r>
          </a:p>
          <a:p>
            <a:pPr>
              <a:buNone/>
            </a:pPr>
            <a:r>
              <a:rPr lang="ru-RU" sz="2000" dirty="0" smtClean="0">
                <a:hlinkClick r:id="rId2"/>
              </a:rPr>
              <a:t>     </a:t>
            </a:r>
            <a:r>
              <a:rPr lang="ru-RU" sz="2000" dirty="0" smtClean="0">
                <a:ea typeface="+mn-ea"/>
                <a:cs typeface="+mn-cs"/>
                <a:hlinkClick r:id="rId2"/>
              </a:rPr>
              <a:t>(</a:t>
            </a:r>
            <a:r>
              <a:rPr lang="ru-RU" sz="2000" dirty="0" smtClean="0">
                <a:ea typeface="+mn-ea"/>
                <a:cs typeface="+mn-cs"/>
                <a:hlinkClick r:id="rId3"/>
              </a:rPr>
              <a:t>Постановление Конституционного Суда РФ от 19.11.2013 N 24-П).</a:t>
            </a:r>
          </a:p>
          <a:p>
            <a:r>
              <a:rPr lang="ru-RU" sz="2000" dirty="0" smtClean="0">
                <a:ea typeface="+mn-ea"/>
                <a:cs typeface="+mn-cs"/>
              </a:rPr>
              <a:t>В соответствии с </a:t>
            </a:r>
            <a:r>
              <a:rPr lang="ru-RU" sz="2000" dirty="0" smtClean="0">
                <a:ea typeface="+mn-ea"/>
                <a:cs typeface="+mn-cs"/>
                <a:hlinkClick r:id="rId4"/>
              </a:rPr>
              <a:t>ч. 3 ст. 79 Федерального конституционного закона от 21.07.1994 N 1-ФКЗ акты или их отдельные положения, признанные неконституционными, утрачивают силу.</a:t>
            </a:r>
          </a:p>
          <a:p>
            <a:endParaRPr lang="ru-RU"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77FBD2">
                <a:alpha val="48000"/>
              </a:srgbClr>
            </a:gs>
            <a:gs pos="100000">
              <a:schemeClr val="bg1"/>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0938" y="214313"/>
            <a:ext cx="7793037" cy="1258887"/>
          </a:xfrm>
        </p:spPr>
        <p:txBody>
          <a:bodyPr/>
          <a:lstStyle/>
          <a:p>
            <a:r>
              <a:rPr lang="ru-RU" dirty="0" smtClean="0"/>
              <a:t>Уголовный закон смягчает наказание, если он:</a:t>
            </a:r>
            <a:endParaRPr lang="ru-RU" dirty="0"/>
          </a:p>
        </p:txBody>
      </p:sp>
      <p:sp>
        <p:nvSpPr>
          <p:cNvPr id="3" name="Содержимое 2"/>
          <p:cNvSpPr>
            <a:spLocks noGrp="1"/>
          </p:cNvSpPr>
          <p:nvPr>
            <p:ph idx="1"/>
          </p:nvPr>
        </p:nvSpPr>
        <p:spPr>
          <a:xfrm>
            <a:off x="0" y="1765300"/>
            <a:ext cx="9144000" cy="5092699"/>
          </a:xfrm>
        </p:spPr>
        <p:txBody>
          <a:bodyPr/>
          <a:lstStyle/>
          <a:p>
            <a:r>
              <a:rPr lang="ru-RU" sz="2800" dirty="0" smtClean="0"/>
              <a:t>Изменяет вид наказания на более мягкий</a:t>
            </a:r>
          </a:p>
          <a:p>
            <a:r>
              <a:rPr lang="ru-RU" sz="2800" dirty="0" smtClean="0"/>
              <a:t>Снижает верхний и нижний предел наказания</a:t>
            </a:r>
          </a:p>
          <a:p>
            <a:r>
              <a:rPr lang="ru-RU" sz="2800" dirty="0" smtClean="0"/>
              <a:t>Смягчает или исключает дополнительные наказания</a:t>
            </a:r>
          </a:p>
          <a:p>
            <a:r>
              <a:rPr lang="ru-RU" sz="2800" dirty="0" smtClean="0"/>
              <a:t>Придает дополнительному наказанию факультативный характер</a:t>
            </a:r>
          </a:p>
          <a:p>
            <a:r>
              <a:rPr lang="ru-RU" sz="2800" dirty="0" smtClean="0"/>
              <a:t>Представляет возможность назначить более мягкое наказание</a:t>
            </a:r>
          </a:p>
          <a:p>
            <a:r>
              <a:rPr lang="ru-RU" sz="2800" dirty="0" smtClean="0"/>
              <a:t>Предоставляет альтернативную возможность применения взамен наказания иных мер воздействия</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lumMod val="20000"/>
                <a:lumOff val="80000"/>
              </a:schemeClr>
            </a:gs>
            <a:gs pos="100000">
              <a:schemeClr val="bg1"/>
            </a:gs>
          </a:gsLst>
          <a:lin ang="7200000" scaled="0"/>
        </a:gradFill>
        <a:effectLst/>
      </p:bgPr>
    </p:bg>
    <p:spTree>
      <p:nvGrpSpPr>
        <p:cNvPr id="1" name=""/>
        <p:cNvGrpSpPr/>
        <p:nvPr/>
      </p:nvGrpSpPr>
      <p:grpSpPr>
        <a:xfrm>
          <a:off x="0" y="0"/>
          <a:ext cx="0" cy="0"/>
          <a:chOff x="0" y="0"/>
          <a:chExt cx="0" cy="0"/>
        </a:xfrm>
      </p:grpSpPr>
      <p:sp>
        <p:nvSpPr>
          <p:cNvPr id="80906" name="Rectangle 10"/>
          <p:cNvSpPr>
            <a:spLocks noGrp="1" noChangeArrowheads="1"/>
          </p:cNvSpPr>
          <p:nvPr>
            <p:ph type="title"/>
          </p:nvPr>
        </p:nvSpPr>
        <p:spPr/>
        <p:txBody>
          <a:bodyPr/>
          <a:lstStyle/>
          <a:p>
            <a:pPr algn="ctr"/>
            <a:r>
              <a:rPr lang="ru-RU"/>
              <a:t>План:</a:t>
            </a:r>
          </a:p>
        </p:txBody>
      </p:sp>
      <p:sp>
        <p:nvSpPr>
          <p:cNvPr id="80907" name="Rectangle 11"/>
          <p:cNvSpPr>
            <a:spLocks noGrp="1" noChangeArrowheads="1"/>
          </p:cNvSpPr>
          <p:nvPr>
            <p:ph type="body" idx="1"/>
          </p:nvPr>
        </p:nvSpPr>
        <p:spPr>
          <a:xfrm>
            <a:off x="0" y="2017713"/>
            <a:ext cx="8955088" cy="4506912"/>
          </a:xfrm>
        </p:spPr>
        <p:txBody>
          <a:bodyPr/>
          <a:lstStyle/>
          <a:p>
            <a:r>
              <a:rPr lang="ru-RU" dirty="0" smtClean="0">
                <a:solidFill>
                  <a:schemeClr val="tx1"/>
                </a:solidFill>
                <a:latin typeface="+mn-lt"/>
                <a:ea typeface="+mn-ea"/>
                <a:cs typeface="+mn-cs"/>
              </a:rPr>
              <a:t>1. Понятие и значение уголовного закона. Структура уголовно-правовой нормы.</a:t>
            </a:r>
          </a:p>
          <a:p>
            <a:r>
              <a:rPr lang="ru-RU" dirty="0" smtClean="0">
                <a:solidFill>
                  <a:schemeClr val="tx1"/>
                </a:solidFill>
                <a:latin typeface="+mn-lt"/>
                <a:ea typeface="+mn-ea"/>
                <a:cs typeface="+mn-cs"/>
              </a:rPr>
              <a:t>2. Действие российского уголовного закона во времени</a:t>
            </a:r>
          </a:p>
          <a:p>
            <a:r>
              <a:rPr lang="ru-RU" dirty="0" smtClean="0">
                <a:solidFill>
                  <a:schemeClr val="tx1"/>
                </a:solidFill>
                <a:latin typeface="+mn-lt"/>
                <a:ea typeface="+mn-ea"/>
                <a:cs typeface="+mn-cs"/>
              </a:rPr>
              <a:t>3. Действие российского уголовного закона в пространстве и по кругу лиц.</a:t>
            </a:r>
          </a:p>
          <a:p>
            <a:r>
              <a:rPr lang="ru-RU" dirty="0" smtClean="0">
                <a:solidFill>
                  <a:schemeClr val="tx1"/>
                </a:solidFill>
                <a:latin typeface="+mn-lt"/>
                <a:ea typeface="+mn-ea"/>
                <a:cs typeface="+mn-cs"/>
              </a:rPr>
              <a:t>4. Выдача лиц, совершивших преступление</a:t>
            </a:r>
          </a:p>
          <a:p>
            <a:r>
              <a:rPr lang="ru-RU" dirty="0" smtClean="0">
                <a:solidFill>
                  <a:schemeClr val="tx1"/>
                </a:solidFill>
                <a:latin typeface="+mn-lt"/>
                <a:ea typeface="+mn-ea"/>
                <a:cs typeface="+mn-cs"/>
              </a:rPr>
              <a:t>5. Толкование уголовного закона</a:t>
            </a:r>
            <a:endParaRPr lang="ru-RU"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26000"/>
            <a:lum/>
          </a:blip>
          <a:srcRect/>
          <a:stretch>
            <a:fillRect/>
          </a:stretch>
        </a:blipFill>
        <a:effectLst/>
      </p:bgPr>
    </p:bg>
    <p:spTree>
      <p:nvGrpSpPr>
        <p:cNvPr id="1" name=""/>
        <p:cNvGrpSpPr/>
        <p:nvPr/>
      </p:nvGrpSpPr>
      <p:grpSpPr>
        <a:xfrm>
          <a:off x="0" y="0"/>
          <a:ext cx="0" cy="0"/>
          <a:chOff x="0" y="0"/>
          <a:chExt cx="0" cy="0"/>
        </a:xfrm>
      </p:grpSpPr>
      <p:sp>
        <p:nvSpPr>
          <p:cNvPr id="260100" name="Rectangle 4"/>
          <p:cNvSpPr>
            <a:spLocks noChangeArrowheads="1"/>
          </p:cNvSpPr>
          <p:nvPr/>
        </p:nvSpPr>
        <p:spPr bwMode="auto">
          <a:xfrm>
            <a:off x="882650" y="554038"/>
            <a:ext cx="7416800" cy="2530475"/>
          </a:xfrm>
          <a:prstGeom prst="rect">
            <a:avLst/>
          </a:prstGeom>
          <a:noFill/>
          <a:ln w="9525">
            <a:noFill/>
            <a:miter lim="800000"/>
            <a:headEnd/>
            <a:tailEnd/>
          </a:ln>
          <a:effectLst/>
        </p:spPr>
        <p:txBody>
          <a:bodyPr anchor="ctr">
            <a:spAutoFit/>
          </a:bodyPr>
          <a:lstStyle/>
          <a:p>
            <a:pPr algn="ctr"/>
            <a:r>
              <a:rPr lang="ru-RU" sz="4000" b="1" dirty="0"/>
              <a:t>3 вопрос.   ДЕЙСТВИЕ УГОЛОВНОГО ЗАКОНА</a:t>
            </a:r>
            <a:endParaRPr lang="ru-RU" sz="4000" dirty="0"/>
          </a:p>
          <a:p>
            <a:pPr algn="ctr"/>
            <a:r>
              <a:rPr lang="ru-RU" sz="4000" b="1" dirty="0"/>
              <a:t>В ПРОСТРАНСТВЕ  И ПО КРУГУ ЛИЦ</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AC9FF">
                <a:alpha val="64000"/>
              </a:srgbClr>
            </a:gs>
            <a:gs pos="100000">
              <a:schemeClr val="bg1"/>
            </a:gs>
          </a:gsLst>
          <a:lin ang="5400000" scaled="1"/>
        </a:gra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50825" y="0"/>
            <a:ext cx="8893175" cy="1676400"/>
          </a:xfrm>
        </p:spPr>
        <p:txBody>
          <a:bodyPr/>
          <a:lstStyle/>
          <a:p>
            <a:pPr algn="ctr"/>
            <a:r>
              <a:rPr lang="ru-RU" sz="4000" b="1"/>
              <a:t>Принципы действия уголовного закона в пространстве:</a:t>
            </a:r>
          </a:p>
        </p:txBody>
      </p:sp>
      <p:sp>
        <p:nvSpPr>
          <p:cNvPr id="122883" name="Rectangle 3"/>
          <p:cNvSpPr>
            <a:spLocks noGrp="1" noChangeArrowheads="1"/>
          </p:cNvSpPr>
          <p:nvPr>
            <p:ph type="body" idx="1"/>
          </p:nvPr>
        </p:nvSpPr>
        <p:spPr>
          <a:xfrm>
            <a:off x="468313" y="2017713"/>
            <a:ext cx="8486775" cy="4506912"/>
          </a:xfrm>
        </p:spPr>
        <p:txBody>
          <a:bodyPr/>
          <a:lstStyle/>
          <a:p>
            <a:pPr marL="609600" indent="-609600">
              <a:lnSpc>
                <a:spcPct val="80000"/>
              </a:lnSpc>
              <a:buFont typeface="Wingdings" pitchFamily="2" charset="2"/>
              <a:buNone/>
            </a:pPr>
            <a:endParaRPr lang="ru-RU" sz="2200"/>
          </a:p>
          <a:p>
            <a:pPr marL="609600" indent="-609600">
              <a:lnSpc>
                <a:spcPct val="80000"/>
              </a:lnSpc>
            </a:pPr>
            <a:r>
              <a:rPr lang="ru-RU"/>
              <a:t>Территориальный</a:t>
            </a:r>
          </a:p>
          <a:p>
            <a:pPr marL="609600" indent="-609600">
              <a:lnSpc>
                <a:spcPct val="80000"/>
              </a:lnSpc>
            </a:pPr>
            <a:r>
              <a:rPr lang="ru-RU"/>
              <a:t>Гражданства</a:t>
            </a:r>
          </a:p>
          <a:p>
            <a:pPr marL="609600" indent="-609600">
              <a:lnSpc>
                <a:spcPct val="80000"/>
              </a:lnSpc>
            </a:pPr>
            <a:r>
              <a:rPr lang="ru-RU"/>
              <a:t>Реальный</a:t>
            </a:r>
          </a:p>
          <a:p>
            <a:pPr marL="609600" indent="-609600">
              <a:lnSpc>
                <a:spcPct val="80000"/>
              </a:lnSpc>
            </a:pPr>
            <a:r>
              <a:rPr lang="ru-RU"/>
              <a:t>Универсальный</a:t>
            </a:r>
          </a:p>
          <a:p>
            <a:pPr marL="609600" indent="-609600">
              <a:lnSpc>
                <a:spcPct val="80000"/>
              </a:lnSpc>
              <a:buFont typeface="Wingdings" pitchFamily="2" charset="2"/>
              <a:buNone/>
            </a:pPr>
            <a:r>
              <a:rPr lang="ru-RU" sz="2200" i="1"/>
              <a:t>  </a:t>
            </a:r>
          </a:p>
        </p:txBody>
      </p:sp>
      <p:pic>
        <p:nvPicPr>
          <p:cNvPr id="14337" name="Picture 1" descr="E:\Documents and Settings\User\Мои документы\Мои рисунки\251944270_9860932_a.jpg"/>
          <p:cNvPicPr>
            <a:picLocks noChangeAspect="1" noChangeArrowheads="1"/>
          </p:cNvPicPr>
          <p:nvPr/>
        </p:nvPicPr>
        <p:blipFill>
          <a:blip r:embed="rId2" cstate="print"/>
          <a:srcRect/>
          <a:stretch>
            <a:fillRect/>
          </a:stretch>
        </p:blipFill>
        <p:spPr bwMode="auto">
          <a:xfrm>
            <a:off x="4711699" y="2613116"/>
            <a:ext cx="4332523" cy="4244884"/>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AC9FF">
                <a:alpha val="64000"/>
              </a:srgbClr>
            </a:gs>
            <a:gs pos="100000">
              <a:schemeClr val="bg1"/>
            </a:gs>
          </a:gsLst>
          <a:lin ang="5400000" scaled="1"/>
        </a:gra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ru-RU" b="1"/>
              <a:t>Территориальный принцип</a:t>
            </a:r>
            <a:endParaRPr lang="ru-RU"/>
          </a:p>
        </p:txBody>
      </p:sp>
      <p:sp>
        <p:nvSpPr>
          <p:cNvPr id="119811" name="Rectangle 3"/>
          <p:cNvSpPr>
            <a:spLocks noGrp="1" noChangeArrowheads="1"/>
          </p:cNvSpPr>
          <p:nvPr>
            <p:ph type="body" idx="1"/>
          </p:nvPr>
        </p:nvSpPr>
        <p:spPr>
          <a:xfrm>
            <a:off x="323850" y="2017713"/>
            <a:ext cx="8631238" cy="4651375"/>
          </a:xfrm>
        </p:spPr>
        <p:txBody>
          <a:bodyPr/>
          <a:lstStyle/>
          <a:p>
            <a:pPr marL="609600" indent="-609600">
              <a:buFont typeface="Wingdings" pitchFamily="2" charset="2"/>
              <a:buNone/>
            </a:pPr>
            <a:r>
              <a:rPr lang="ru-RU" sz="2800"/>
              <a:t>      Лица, совершившие преступления на территории России, подлежат ответственности по УК</a:t>
            </a:r>
            <a:r>
              <a:rPr lang="ru-RU" sz="2800" b="1"/>
              <a:t>  </a:t>
            </a:r>
            <a:r>
              <a:rPr lang="ru-RU" sz="2800"/>
              <a:t>РФ (ч. 1 ст. 11 УК):</a:t>
            </a:r>
          </a:p>
          <a:p>
            <a:pPr marL="609600" indent="-609600">
              <a:buFontTx/>
              <a:buNone/>
            </a:pPr>
            <a:r>
              <a:rPr lang="ru-RU" sz="2800" b="1" i="1"/>
              <a:t>     Территорией РФ </a:t>
            </a:r>
            <a:r>
              <a:rPr lang="ru-RU" sz="2800"/>
              <a:t>является пространство в пределах ее Государственной границы. </a:t>
            </a:r>
            <a:r>
              <a:rPr lang="ru-RU" sz="2800" b="1" i="1"/>
              <a:t>Государственная граница </a:t>
            </a:r>
            <a:r>
              <a:rPr lang="ru-RU" sz="2800"/>
              <a:t>определяется как линия и проходящая по этой линии вертикальная поверхность, устанавливающая пределы государственной территории (суши, вод, недр и воздушного пространства) РФ.</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AC9FF">
                <a:alpha val="64000"/>
              </a:srgbClr>
            </a:gs>
            <a:gs pos="100000">
              <a:schemeClr val="bg1"/>
            </a:gs>
          </a:gsLst>
          <a:lin ang="5400000" scaled="1"/>
        </a:gra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ru-RU" sz="3600" b="1"/>
              <a:t>Действие УК РФ распространяется на преступления, совершенные:</a:t>
            </a:r>
          </a:p>
        </p:txBody>
      </p:sp>
      <p:sp>
        <p:nvSpPr>
          <p:cNvPr id="261123" name="Rectangle 3"/>
          <p:cNvSpPr>
            <a:spLocks noGrp="1" noChangeArrowheads="1"/>
          </p:cNvSpPr>
          <p:nvPr>
            <p:ph type="body" idx="1"/>
          </p:nvPr>
        </p:nvSpPr>
        <p:spPr>
          <a:xfrm>
            <a:off x="0" y="1930400"/>
            <a:ext cx="5638800" cy="4378325"/>
          </a:xfrm>
        </p:spPr>
        <p:txBody>
          <a:bodyPr/>
          <a:lstStyle/>
          <a:p>
            <a:pPr>
              <a:lnSpc>
                <a:spcPct val="80000"/>
              </a:lnSpc>
              <a:buFontTx/>
              <a:buChar char="-"/>
            </a:pPr>
            <a:r>
              <a:rPr lang="ru-RU" sz="2200" dirty="0"/>
              <a:t>В пределах территориального моря или воздушного пространства РФ (признаются совершенными на территории РФ) (ч.2 ст.11 УК РФ) </a:t>
            </a:r>
          </a:p>
          <a:p>
            <a:pPr>
              <a:lnSpc>
                <a:spcPct val="80000"/>
              </a:lnSpc>
              <a:buFontTx/>
              <a:buChar char="-"/>
            </a:pPr>
            <a:r>
              <a:rPr lang="ru-RU" sz="2200" dirty="0"/>
              <a:t>На континентальном шельфе и в исключительной экономической зоне РФ (ч.2 ст. 11 УК РФ)</a:t>
            </a:r>
          </a:p>
          <a:p>
            <a:pPr>
              <a:lnSpc>
                <a:spcPct val="80000"/>
              </a:lnSpc>
              <a:buFontTx/>
              <a:buChar char="-"/>
            </a:pPr>
            <a:r>
              <a:rPr lang="ru-RU" sz="2200" dirty="0"/>
              <a:t>На судне, приписанном к порту РФ, находящемся в открытом водном или воздушном пространстве вне пределов РФ (если иное не предусмотрено международным договором </a:t>
            </a:r>
            <a:r>
              <a:rPr lang="ru-RU" sz="2200" dirty="0" smtClean="0"/>
              <a:t>РФ)   </a:t>
            </a:r>
            <a:r>
              <a:rPr lang="ru-RU" sz="2200" dirty="0"/>
              <a:t>(ч. 3 ст. 11 УК РФ)</a:t>
            </a:r>
          </a:p>
          <a:p>
            <a:pPr>
              <a:lnSpc>
                <a:spcPct val="80000"/>
              </a:lnSpc>
              <a:buFontTx/>
              <a:buChar char="-"/>
            </a:pPr>
            <a:r>
              <a:rPr lang="ru-RU" sz="2200" dirty="0"/>
              <a:t>На военном корабле или военном воздушном судне </a:t>
            </a:r>
            <a:r>
              <a:rPr lang="ru-RU" sz="2200" dirty="0" smtClean="0"/>
              <a:t>РФ </a:t>
            </a:r>
            <a:r>
              <a:rPr lang="ru-RU" sz="2200" dirty="0"/>
              <a:t>независимо от места их нахождения (ч.3 ст.11 УК РФ)</a:t>
            </a:r>
          </a:p>
          <a:p>
            <a:pPr>
              <a:lnSpc>
                <a:spcPct val="80000"/>
              </a:lnSpc>
            </a:pPr>
            <a:endParaRPr lang="ru-RU" sz="2400" dirty="0"/>
          </a:p>
        </p:txBody>
      </p:sp>
      <p:pic>
        <p:nvPicPr>
          <p:cNvPr id="12290" name="Picture 2" descr="Норвежские братья или с барского плеча. (Страница 3) - Политический раздел - Форум - Глобальная Авантюра"/>
          <p:cNvPicPr>
            <a:picLocks noChangeAspect="1" noChangeArrowheads="1"/>
          </p:cNvPicPr>
          <p:nvPr/>
        </p:nvPicPr>
        <p:blipFill>
          <a:blip r:embed="rId2" cstate="print"/>
          <a:srcRect/>
          <a:stretch>
            <a:fillRect/>
          </a:stretch>
        </p:blipFill>
        <p:spPr bwMode="auto">
          <a:xfrm>
            <a:off x="5600700" y="1828800"/>
            <a:ext cx="3543300" cy="5029200"/>
          </a:xfrm>
          <a:prstGeom prst="rect">
            <a:avLst/>
          </a:prstGeom>
          <a:noFill/>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AC9FF">
                <a:alpha val="64000"/>
              </a:srgbClr>
            </a:gs>
            <a:gs pos="100000">
              <a:schemeClr val="bg1"/>
            </a:gs>
          </a:gsLst>
          <a:lin ang="5400000" scaled="1"/>
        </a:gra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ru-RU" sz="3600" i="1"/>
              <a:t>Принцип дипломатического иммунитета (дипломатической неприкосновенности)</a:t>
            </a:r>
          </a:p>
        </p:txBody>
      </p:sp>
      <p:sp>
        <p:nvSpPr>
          <p:cNvPr id="126979" name="Rectangle 3"/>
          <p:cNvSpPr>
            <a:spLocks noGrp="1" noChangeArrowheads="1"/>
          </p:cNvSpPr>
          <p:nvPr>
            <p:ph type="body" idx="1"/>
          </p:nvPr>
        </p:nvSpPr>
        <p:spPr>
          <a:xfrm>
            <a:off x="395288" y="2017713"/>
            <a:ext cx="8559800" cy="4506912"/>
          </a:xfrm>
        </p:spPr>
        <p:txBody>
          <a:bodyPr/>
          <a:lstStyle/>
          <a:p>
            <a:pPr algn="just">
              <a:lnSpc>
                <a:spcPct val="80000"/>
              </a:lnSpc>
              <a:buFont typeface="Wingdings" pitchFamily="2" charset="2"/>
              <a:buNone/>
            </a:pPr>
            <a:r>
              <a:rPr lang="ru-RU" sz="2800"/>
              <a:t>вопрос об уголовной ответственности дипломатических представителей иностранных государств и иных граждан, которые пользуются иммунитетом, в случае совершения этими лицами преступления на территории РФ разрешается согласно нормам международного права</a:t>
            </a:r>
          </a:p>
          <a:p>
            <a:pPr algn="just">
              <a:lnSpc>
                <a:spcPct val="80000"/>
              </a:lnSpc>
              <a:buFont typeface="Wingdings" pitchFamily="2" charset="2"/>
              <a:buNone/>
            </a:pPr>
            <a:r>
              <a:rPr lang="ru-RU" sz="2800" i="1"/>
              <a:t>(является исключением из территориального принципа действия уголовного закона)</a:t>
            </a:r>
          </a:p>
          <a:p>
            <a:pPr algn="just">
              <a:lnSpc>
                <a:spcPct val="80000"/>
              </a:lnSpc>
              <a:buFont typeface="Wingdings" pitchFamily="2" charset="2"/>
              <a:buNone/>
            </a:pPr>
            <a:r>
              <a:rPr lang="ru-RU" sz="2800"/>
              <a:t>ч. 4 ст. 11 УК РФ</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AC9FF">
                <a:alpha val="64000"/>
              </a:srgbClr>
            </a:gs>
            <a:gs pos="100000">
              <a:schemeClr val="bg1"/>
            </a:gs>
          </a:gsLst>
          <a:lin ang="5400000" scaled="1"/>
        </a:gra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ru-RU" b="1"/>
              <a:t>Принцип гражданства</a:t>
            </a:r>
            <a:r>
              <a:rPr lang="ru-RU"/>
              <a:t> </a:t>
            </a:r>
          </a:p>
        </p:txBody>
      </p:sp>
      <p:sp>
        <p:nvSpPr>
          <p:cNvPr id="120835" name="Rectangle 3"/>
          <p:cNvSpPr>
            <a:spLocks noGrp="1" noChangeArrowheads="1"/>
          </p:cNvSpPr>
          <p:nvPr>
            <p:ph type="body" idx="1"/>
          </p:nvPr>
        </p:nvSpPr>
        <p:spPr>
          <a:xfrm>
            <a:off x="539750" y="2017713"/>
            <a:ext cx="8064500" cy="4506912"/>
          </a:xfrm>
        </p:spPr>
        <p:txBody>
          <a:bodyPr/>
          <a:lstStyle/>
          <a:p>
            <a:pPr marL="609600" indent="-609600" algn="just">
              <a:buFont typeface="Wingdings" pitchFamily="2" charset="2"/>
              <a:buNone/>
            </a:pPr>
            <a:r>
              <a:rPr lang="ru-RU" sz="4800"/>
              <a:t>    </a:t>
            </a:r>
            <a:r>
              <a:rPr lang="ru-RU" sz="2800"/>
              <a:t>граждане РФ и постоянно проживающие в РФ лица без гражданства, совершившие вне ее пределов преступление против интересов, охраняемых УК РФ,  подлежат уголовной ответственности по УК РФ, если в отношении этих лиц по данному преступлению не имелось решения суда иностранного государства (ч.1 ст. 12 УК)</a:t>
            </a:r>
          </a:p>
          <a:p>
            <a:pPr marL="609600" indent="-609600" algn="just">
              <a:buFont typeface="Wingdings" pitchFamily="2" charset="2"/>
              <a:buNone/>
            </a:pPr>
            <a:endParaRPr lang="ru-RU" sz="480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AC9FF">
                <a:alpha val="64000"/>
              </a:srgbClr>
            </a:gs>
            <a:gs pos="100000">
              <a:schemeClr val="bg1"/>
            </a:gs>
          </a:gsLst>
          <a:lin ang="5400000" scaled="1"/>
        </a:gra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ru-RU" sz="3200" i="1"/>
              <a:t>принцип </a:t>
            </a:r>
            <a:r>
              <a:rPr lang="ru-RU" sz="3200" b="1" i="1"/>
              <a:t> </a:t>
            </a:r>
            <a:r>
              <a:rPr lang="ru-RU" sz="3200" i="1"/>
              <a:t>специальной миссии </a:t>
            </a:r>
            <a:br>
              <a:rPr lang="ru-RU" sz="3200" i="1"/>
            </a:br>
            <a:r>
              <a:rPr lang="ru-RU" sz="3200" i="1"/>
              <a:t>(принцип специального режима)</a:t>
            </a:r>
          </a:p>
        </p:txBody>
      </p:sp>
      <p:sp>
        <p:nvSpPr>
          <p:cNvPr id="129027" name="Rectangle 3"/>
          <p:cNvSpPr>
            <a:spLocks noGrp="1" noChangeArrowheads="1"/>
          </p:cNvSpPr>
          <p:nvPr>
            <p:ph type="body" idx="1"/>
          </p:nvPr>
        </p:nvSpPr>
        <p:spPr>
          <a:xfrm>
            <a:off x="179388" y="1844675"/>
            <a:ext cx="8775700" cy="5013325"/>
          </a:xfrm>
        </p:spPr>
        <p:txBody>
          <a:bodyPr/>
          <a:lstStyle/>
          <a:p>
            <a:pPr>
              <a:lnSpc>
                <a:spcPct val="80000"/>
              </a:lnSpc>
            </a:pPr>
            <a:endParaRPr lang="ru-RU" sz="1000"/>
          </a:p>
          <a:p>
            <a:pPr>
              <a:lnSpc>
                <a:spcPct val="80000"/>
              </a:lnSpc>
            </a:pPr>
            <a:r>
              <a:rPr lang="ru-RU" sz="2000"/>
              <a:t>Военнослужащие воинских частей РФ, дислоцирующихся за пределами РФ, за преступления, совершенные на территории иностранного государства, несут уголовную ответственность по УК РФ, если иное не предусмотрено международным договором РФ (ч.2 ст. 12 УК РФ)</a:t>
            </a:r>
          </a:p>
          <a:p>
            <a:pPr>
              <a:lnSpc>
                <a:spcPct val="80000"/>
              </a:lnSpc>
              <a:buFont typeface="Wingdings" pitchFamily="2" charset="2"/>
              <a:buNone/>
            </a:pPr>
            <a:r>
              <a:rPr lang="ru-RU" sz="2000"/>
              <a:t>    Как правило, международными договорами устанавливается следующий порядок:</a:t>
            </a:r>
          </a:p>
          <a:p>
            <a:pPr>
              <a:lnSpc>
                <a:spcPct val="80000"/>
              </a:lnSpc>
            </a:pPr>
            <a:r>
              <a:rPr lang="ru-RU" sz="2000"/>
              <a:t>за должностные преступления и преступления против порядка несения воинской службы военнослужащие, находящиеся за границей, несут ответственность по законодательству своей страны;</a:t>
            </a:r>
          </a:p>
          <a:p>
            <a:pPr>
              <a:lnSpc>
                <a:spcPct val="80000"/>
              </a:lnSpc>
            </a:pPr>
            <a:r>
              <a:rPr lang="ru-RU" sz="2000"/>
              <a:t>за преступления, совершенные вне территории расположения воинской части и носящие общеуголовный характер (убийство, изнасилование, кража, грабеж, торговля наркотиками и т.д.), военнослужащие несут ответственность по законодательству страны пребывания.</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AC9FF">
                <a:alpha val="64000"/>
              </a:srgbClr>
            </a:gs>
            <a:gs pos="100000">
              <a:schemeClr val="bg1"/>
            </a:gs>
          </a:gsLst>
          <a:lin ang="5400000" scaled="1"/>
        </a:gradFill>
        <a:effectLst/>
      </p:bgPr>
    </p:bg>
    <p:spTree>
      <p:nvGrpSpPr>
        <p:cNvPr id="1" name=""/>
        <p:cNvGrpSpPr/>
        <p:nvPr/>
      </p:nvGrpSpPr>
      <p:grpSpPr>
        <a:xfrm>
          <a:off x="0" y="0"/>
          <a:ext cx="0" cy="0"/>
          <a:chOff x="0" y="0"/>
          <a:chExt cx="0" cy="0"/>
        </a:xfrm>
      </p:grpSpPr>
      <p:sp>
        <p:nvSpPr>
          <p:cNvPr id="123910" name="Rectangle 6"/>
          <p:cNvSpPr>
            <a:spLocks noGrp="1" noChangeArrowheads="1"/>
          </p:cNvSpPr>
          <p:nvPr>
            <p:ph type="title"/>
          </p:nvPr>
        </p:nvSpPr>
        <p:spPr>
          <a:xfrm>
            <a:off x="827088" y="260350"/>
            <a:ext cx="8475662" cy="1630363"/>
          </a:xfrm>
        </p:spPr>
        <p:txBody>
          <a:bodyPr/>
          <a:lstStyle/>
          <a:p>
            <a:r>
              <a:rPr lang="ru-RU" sz="4000" b="1"/>
              <a:t>Реальный принцип</a:t>
            </a:r>
          </a:p>
        </p:txBody>
      </p:sp>
      <p:sp>
        <p:nvSpPr>
          <p:cNvPr id="123911" name="Rectangle 7"/>
          <p:cNvSpPr>
            <a:spLocks noGrp="1" noChangeArrowheads="1"/>
          </p:cNvSpPr>
          <p:nvPr>
            <p:ph type="body" idx="1"/>
          </p:nvPr>
        </p:nvSpPr>
        <p:spPr>
          <a:xfrm>
            <a:off x="179388" y="1916113"/>
            <a:ext cx="8964612" cy="4941887"/>
          </a:xfrm>
        </p:spPr>
        <p:txBody>
          <a:bodyPr/>
          <a:lstStyle/>
          <a:p>
            <a:pPr marL="609600" indent="-609600">
              <a:buFont typeface="Wingdings" pitchFamily="2" charset="2"/>
              <a:buNone/>
            </a:pPr>
            <a:r>
              <a:rPr lang="ru-RU" sz="2800"/>
              <a:t>     -  иностранные граждане и лица без гражданства, не проживающие постоянно в РФ, совершившие преступление вне пределов РФ, подлежат уголовной ответственности по УК в случаях, если преступление направлено против интересов РФ либо гражданина РФ или постоянно проживающего в РФ лица без гражданства,  если они не были осуждены в иностранном государстве и привлекаются к уголовной ответственности на территории РФ (ч.3 ст.12 УК РФ).</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AC9FF">
                <a:alpha val="64000"/>
              </a:srgbClr>
            </a:gs>
            <a:gs pos="100000">
              <a:schemeClr val="bg1"/>
            </a:gs>
          </a:gsLst>
          <a:lin ang="5400000" scaled="1"/>
        </a:gra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ru-RU" sz="4000" b="1"/>
              <a:t>Универсальный принцип </a:t>
            </a:r>
          </a:p>
        </p:txBody>
      </p:sp>
      <p:sp>
        <p:nvSpPr>
          <p:cNvPr id="128003" name="Rectangle 3"/>
          <p:cNvSpPr>
            <a:spLocks noGrp="1" noChangeArrowheads="1"/>
          </p:cNvSpPr>
          <p:nvPr>
            <p:ph type="body" idx="1"/>
          </p:nvPr>
        </p:nvSpPr>
        <p:spPr>
          <a:xfrm>
            <a:off x="179388" y="1916113"/>
            <a:ext cx="8713787" cy="4752975"/>
          </a:xfrm>
        </p:spPr>
        <p:txBody>
          <a:bodyPr/>
          <a:lstStyle/>
          <a:p>
            <a:pPr marL="609600" indent="-609600">
              <a:lnSpc>
                <a:spcPct val="80000"/>
              </a:lnSpc>
              <a:buFont typeface="Wingdings" pitchFamily="2" charset="2"/>
              <a:buNone/>
            </a:pPr>
            <a:endParaRPr lang="ru-RU" sz="1400"/>
          </a:p>
          <a:p>
            <a:pPr marL="609600" indent="-609600" algn="just">
              <a:lnSpc>
                <a:spcPct val="80000"/>
              </a:lnSpc>
              <a:buFont typeface="Wingdings" pitchFamily="2" charset="2"/>
              <a:buNone/>
            </a:pPr>
            <a:r>
              <a:rPr lang="ru-RU" sz="2800"/>
              <a:t>      - иностранные граждане и лица без гражданства, не проживающие постоянно в Российской Федерации, совершившие преступление вне пределов РФ, подлежат уголовной ответственности по УК РФ в случаях, предусмотренных международным договором РФ, если они не были осуждены в иностранном государстве и привлекаются к уголовной ответственности на территории РФ. (ч.3 ст. 12 УК РФ).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lumMod val="40000"/>
                <a:lumOff val="60000"/>
                <a:alpha val="61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t>4 вопрос. Выдача лиц, совершивших преступление</a:t>
            </a:r>
            <a:endParaRPr lang="ru-RU" sz="3600" dirty="0"/>
          </a:p>
        </p:txBody>
      </p:sp>
      <p:sp>
        <p:nvSpPr>
          <p:cNvPr id="3" name="Содержимое 2"/>
          <p:cNvSpPr>
            <a:spLocks noGrp="1"/>
          </p:cNvSpPr>
          <p:nvPr>
            <p:ph idx="1"/>
          </p:nvPr>
        </p:nvSpPr>
        <p:spPr/>
        <p:txBody>
          <a:bodyPr/>
          <a:lstStyle/>
          <a:p>
            <a:pPr>
              <a:buNone/>
            </a:pPr>
            <a:r>
              <a:rPr lang="ru-RU" b="1" dirty="0" smtClean="0"/>
              <a:t>  </a:t>
            </a:r>
          </a:p>
          <a:p>
            <a:endParaRPr lang="ru-RU" dirty="0"/>
          </a:p>
        </p:txBody>
      </p:sp>
      <p:pic>
        <p:nvPicPr>
          <p:cNvPr id="2050" name="Picture 2" descr="Виктор Бут не хочет признаваться в преступлениях, чтобы вернуться в Россию &quot; MR7.ru"/>
          <p:cNvPicPr>
            <a:picLocks noChangeAspect="1" noChangeArrowheads="1"/>
          </p:cNvPicPr>
          <p:nvPr/>
        </p:nvPicPr>
        <p:blipFill>
          <a:blip r:embed="rId2" cstate="print"/>
          <a:srcRect/>
          <a:stretch>
            <a:fillRect/>
          </a:stretch>
        </p:blipFill>
        <p:spPr bwMode="auto">
          <a:xfrm>
            <a:off x="4216399" y="2730500"/>
            <a:ext cx="4394201" cy="3962400"/>
          </a:xfrm>
          <a:prstGeom prst="rect">
            <a:avLst/>
          </a:prstGeom>
          <a:noFill/>
        </p:spPr>
      </p:pic>
      <p:pic>
        <p:nvPicPr>
          <p:cNvPr id="2054" name="Picture 6" descr="Власти Таиланда не будут вмешиваться в решение по делу Бута"/>
          <p:cNvPicPr>
            <a:picLocks noChangeAspect="1" noChangeArrowheads="1"/>
          </p:cNvPicPr>
          <p:nvPr/>
        </p:nvPicPr>
        <p:blipFill>
          <a:blip r:embed="rId3" cstate="print"/>
          <a:srcRect/>
          <a:stretch>
            <a:fillRect/>
          </a:stretch>
        </p:blipFill>
        <p:spPr bwMode="auto">
          <a:xfrm>
            <a:off x="266700" y="2182813"/>
            <a:ext cx="4015195" cy="3062288"/>
          </a:xfrm>
          <a:prstGeom prst="rect">
            <a:avLst/>
          </a:prstGeom>
          <a:noFill/>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lumMod val="20000"/>
                <a:lumOff val="80000"/>
              </a:schemeClr>
            </a:gs>
            <a:gs pos="100000">
              <a:schemeClr val="bg1"/>
            </a:gs>
          </a:gsLst>
          <a:lin ang="7200000" scaled="0"/>
        </a:gra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116013" y="188913"/>
            <a:ext cx="7793037" cy="1462087"/>
          </a:xfrm>
        </p:spPr>
        <p:txBody>
          <a:bodyPr/>
          <a:lstStyle/>
          <a:p>
            <a:r>
              <a:rPr lang="ru-RU" sz="4800" dirty="0" smtClean="0"/>
              <a:t>Источники:</a:t>
            </a:r>
          </a:p>
        </p:txBody>
      </p:sp>
      <p:sp>
        <p:nvSpPr>
          <p:cNvPr id="62467" name="Rectangle 3"/>
          <p:cNvSpPr>
            <a:spLocks noGrp="1" noChangeArrowheads="1"/>
          </p:cNvSpPr>
          <p:nvPr>
            <p:ph type="body" idx="1"/>
          </p:nvPr>
        </p:nvSpPr>
        <p:spPr>
          <a:xfrm>
            <a:off x="107950" y="2032000"/>
            <a:ext cx="9036050" cy="4826000"/>
          </a:xfrm>
        </p:spPr>
        <p:txBody>
          <a:bodyPr/>
          <a:lstStyle/>
          <a:p>
            <a:pPr marL="0" indent="0" algn="just">
              <a:lnSpc>
                <a:spcPct val="80000"/>
              </a:lnSpc>
            </a:pPr>
            <a:r>
              <a:rPr lang="ru-RU" sz="2200" dirty="0" smtClean="0"/>
              <a:t>Конституция РФ от 12 декабря 1993 года // Российская газета. – 1993. – 25 декабря. – № 237.</a:t>
            </a:r>
          </a:p>
          <a:p>
            <a:pPr marL="0" indent="0" algn="just">
              <a:lnSpc>
                <a:spcPct val="80000"/>
              </a:lnSpc>
            </a:pPr>
            <a:r>
              <a:rPr lang="ru-RU" sz="2200" dirty="0" smtClean="0"/>
              <a:t>Уголовный кодекс РФ от 13 июня 1996 года № 63-ФЗ (с </a:t>
            </a:r>
            <a:r>
              <a:rPr lang="ru-RU" sz="2200" dirty="0" err="1" smtClean="0"/>
              <a:t>изм</a:t>
            </a:r>
            <a:r>
              <a:rPr lang="ru-RU" sz="2200" dirty="0" smtClean="0"/>
              <a:t>. и доп.) // Собрание законодательства РФ. – 1996. – № 25. – Ст. 2954.</a:t>
            </a:r>
          </a:p>
          <a:p>
            <a:pPr marL="0" indent="0"/>
            <a:r>
              <a:rPr lang="ru-RU" sz="2200" dirty="0" smtClean="0">
                <a:solidFill>
                  <a:schemeClr val="tx1"/>
                </a:solidFill>
                <a:latin typeface="+mn-lt"/>
                <a:ea typeface="+mn-ea"/>
                <a:cs typeface="+mn-cs"/>
              </a:rPr>
              <a:t>Федеральный закон от 14.06.1994 N 5-ФЗ (</a:t>
            </a:r>
            <a:r>
              <a:rPr lang="ru-RU" sz="2200" dirty="0" smtClean="0"/>
              <a:t>с </a:t>
            </a:r>
            <a:r>
              <a:rPr lang="ru-RU" sz="2200" dirty="0" err="1" smtClean="0"/>
              <a:t>изм</a:t>
            </a:r>
            <a:r>
              <a:rPr lang="ru-RU" sz="2200" dirty="0" smtClean="0"/>
              <a:t>. и доп.) </a:t>
            </a:r>
            <a:r>
              <a:rPr lang="ru-RU" sz="2200" dirty="0" smtClean="0">
                <a:solidFill>
                  <a:schemeClr val="tx1"/>
                </a:solidFill>
                <a:latin typeface="+mn-lt"/>
                <a:ea typeface="+mn-ea"/>
                <a:cs typeface="+mn-cs"/>
              </a:rPr>
              <a:t>"О порядке опубликования и вступления в силу федеральных конституционных законов, федеральных законов, актов палат Федерального Собрания» // "Российская газета", N 111, 15.06.1994</a:t>
            </a:r>
          </a:p>
          <a:p>
            <a:pPr marL="0" indent="0"/>
            <a:r>
              <a:rPr lang="ru-RU" sz="2200" dirty="0" smtClean="0"/>
              <a:t>Постановление Пленума Верховного Суда РФ от 14.06.2012 № 11 «О практике рассмотрения судами вопросов, связанных с выдачей лиц для уголовного преследования или исполнения приговора, а также передачей лиц для отбывания наказания» (с </a:t>
            </a:r>
            <a:r>
              <a:rPr lang="ru-RU" sz="2200" dirty="0" err="1" smtClean="0"/>
              <a:t>изм</a:t>
            </a:r>
            <a:r>
              <a:rPr lang="ru-RU" sz="2200" dirty="0" smtClean="0"/>
              <a:t>. и доп.)  // Бюллетень Верховного Суда РФ. – 2012. – № 8.</a:t>
            </a:r>
          </a:p>
          <a:p>
            <a:pPr marL="0" indent="0"/>
            <a:endParaRPr lang="ru-RU" sz="2000" dirty="0" smtClean="0"/>
          </a:p>
          <a:p>
            <a:endParaRPr lang="ru-RU" sz="2400" dirty="0" smtClean="0">
              <a:solidFill>
                <a:schemeClr val="tx1"/>
              </a:solidFill>
              <a:latin typeface="+mn-lt"/>
              <a:ea typeface="+mn-ea"/>
              <a:cs typeface="+mn-cs"/>
            </a:endParaRPr>
          </a:p>
          <a:p>
            <a:endParaRPr lang="ru-RU" sz="2400" dirty="0" smtClean="0">
              <a:solidFill>
                <a:schemeClr val="tx1"/>
              </a:solidFill>
              <a:latin typeface="+mn-lt"/>
              <a:ea typeface="+mn-ea"/>
              <a:cs typeface="+mn-cs"/>
            </a:endParaRPr>
          </a:p>
          <a:p>
            <a:endParaRPr lang="ru-RU" sz="1800" dirty="0" smtClean="0">
              <a:solidFill>
                <a:schemeClr val="tx1"/>
              </a:solidFill>
              <a:latin typeface="+mn-lt"/>
              <a:ea typeface="+mn-ea"/>
              <a:cs typeface="+mn-cs"/>
            </a:endParaRPr>
          </a:p>
          <a:p>
            <a:pPr marL="609600" indent="-609600">
              <a:lnSpc>
                <a:spcPct val="80000"/>
              </a:lnSpc>
            </a:pPr>
            <a:endParaRPr lang="ru-RU" sz="1800" b="1" dirty="0" smtClean="0"/>
          </a:p>
          <a:p>
            <a:pPr marL="609600" indent="-609600">
              <a:lnSpc>
                <a:spcPct val="80000"/>
              </a:lnSpc>
            </a:pPr>
            <a:endParaRPr lang="ru-RU" sz="300"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lumMod val="40000"/>
                <a:lumOff val="60000"/>
                <a:alpha val="61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ru-RU" sz="3600" b="1" i="1"/>
              <a:t>Институт выдачи преступника (экстрадиция)</a:t>
            </a:r>
            <a:endParaRPr lang="ru-RU" sz="3200"/>
          </a:p>
        </p:txBody>
      </p:sp>
      <p:sp>
        <p:nvSpPr>
          <p:cNvPr id="131075" name="Rectangle 3"/>
          <p:cNvSpPr>
            <a:spLocks noGrp="1" noChangeArrowheads="1"/>
          </p:cNvSpPr>
          <p:nvPr>
            <p:ph type="body" idx="1"/>
          </p:nvPr>
        </p:nvSpPr>
        <p:spPr>
          <a:xfrm>
            <a:off x="395288" y="2017713"/>
            <a:ext cx="8559800" cy="4651375"/>
          </a:xfrm>
        </p:spPr>
        <p:txBody>
          <a:bodyPr/>
          <a:lstStyle/>
          <a:p>
            <a:pPr marL="609600" indent="-609600">
              <a:lnSpc>
                <a:spcPct val="80000"/>
              </a:lnSpc>
            </a:pPr>
            <a:r>
              <a:rPr lang="ru-RU" sz="2400" dirty="0"/>
              <a:t>заключается в выдаче преступника государству, против интересов </a:t>
            </a:r>
            <a:r>
              <a:rPr lang="ru-RU" sz="2400" dirty="0" smtClean="0"/>
              <a:t>которого (или на территории которого)   </a:t>
            </a:r>
            <a:r>
              <a:rPr lang="ru-RU" sz="2400" dirty="0"/>
              <a:t>им совершено преступление.</a:t>
            </a:r>
            <a:endParaRPr lang="ru-RU" sz="2400" b="1" i="1" dirty="0"/>
          </a:p>
          <a:p>
            <a:pPr marL="609600" indent="-609600">
              <a:lnSpc>
                <a:spcPct val="80000"/>
              </a:lnSpc>
            </a:pPr>
            <a:r>
              <a:rPr lang="ru-RU" sz="2400" b="1" i="1" dirty="0"/>
              <a:t>Граждане РФ,</a:t>
            </a:r>
            <a:r>
              <a:rPr lang="ru-RU" sz="2400" dirty="0"/>
              <a:t> совершившие преступление на территории иностранного государства, </a:t>
            </a:r>
            <a:r>
              <a:rPr lang="ru-RU" sz="2400" b="1" i="1" dirty="0"/>
              <a:t>не подлежат выдаче</a:t>
            </a:r>
            <a:r>
              <a:rPr lang="ru-RU" sz="2400" dirty="0"/>
              <a:t> этому государству  - </a:t>
            </a:r>
            <a:r>
              <a:rPr lang="ru-RU" sz="2400" b="1" i="1" dirty="0"/>
              <a:t>экстрадиции </a:t>
            </a:r>
            <a:r>
              <a:rPr lang="ru-RU" sz="2400" dirty="0" smtClean="0"/>
              <a:t>(ст. 61 Конституции РФ, ч.1 </a:t>
            </a:r>
            <a:r>
              <a:rPr lang="ru-RU" sz="2400" dirty="0"/>
              <a:t>ст.13 УК РФ).</a:t>
            </a:r>
            <a:endParaRPr lang="ru-RU" sz="2400" b="1" i="1" dirty="0"/>
          </a:p>
          <a:p>
            <a:pPr marL="609600" indent="-609600">
              <a:lnSpc>
                <a:spcPct val="80000"/>
              </a:lnSpc>
            </a:pPr>
            <a:r>
              <a:rPr lang="ru-RU" sz="2400" b="1" i="1" dirty="0"/>
              <a:t>Иностранные граждане и лица без гражданства</a:t>
            </a:r>
            <a:r>
              <a:rPr lang="ru-RU" sz="2400" dirty="0"/>
              <a:t>, совершившие преступления вне пределов РФ и находящиеся на ее территории, </a:t>
            </a:r>
            <a:r>
              <a:rPr lang="ru-RU" sz="2400" b="1" i="1" dirty="0"/>
              <a:t>могут быть выданы иностранному государству </a:t>
            </a:r>
            <a:r>
              <a:rPr lang="ru-RU" sz="2400" dirty="0"/>
              <a:t>для привлечения к уголовной ответственности или отбывания наказания в соответствии с международным договором РФ (ч.2 ст.13 УК РФ).</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lumMod val="40000"/>
                <a:lumOff val="60000"/>
                <a:alpha val="61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t>Исключением из международных договоров о выдаче преступников является право убежища</a:t>
            </a:r>
            <a:endParaRPr lang="ru-RU" sz="3200" b="1" dirty="0"/>
          </a:p>
        </p:txBody>
      </p:sp>
      <p:sp>
        <p:nvSpPr>
          <p:cNvPr id="3" name="Содержимое 2"/>
          <p:cNvSpPr>
            <a:spLocks noGrp="1"/>
          </p:cNvSpPr>
          <p:nvPr>
            <p:ph idx="1"/>
          </p:nvPr>
        </p:nvSpPr>
        <p:spPr>
          <a:xfrm>
            <a:off x="0" y="2017713"/>
            <a:ext cx="8955088" cy="4114800"/>
          </a:xfrm>
        </p:spPr>
        <p:txBody>
          <a:bodyPr/>
          <a:lstStyle/>
          <a:p>
            <a:r>
              <a:rPr lang="ru-RU" dirty="0" smtClean="0"/>
              <a:t>. "Российская Федерация, - декларируется в </a:t>
            </a:r>
            <a:r>
              <a:rPr lang="ru-RU" dirty="0" smtClean="0">
                <a:hlinkClick r:id="rId2"/>
              </a:rPr>
              <a:t>ст. 63</a:t>
            </a:r>
            <a:r>
              <a:rPr lang="ru-RU" dirty="0" smtClean="0"/>
              <a:t> Конституции РФ, - предоставляет политическое убежище иностранным гражданам и лицам без гражданства в соответствии с общепризнанными нормами права".</a:t>
            </a:r>
          </a:p>
          <a:p>
            <a:r>
              <a:rPr lang="ru-RU" dirty="0" smtClean="0"/>
              <a:t>В России не допускается выдача другим государствам лиц, преследуемых за политические убеждения.</a:t>
            </a:r>
          </a:p>
          <a:p>
            <a:endParaRPr lang="ru-RU"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41000"/>
            <a:lum/>
          </a:blip>
          <a:srcRect/>
          <a:stretch>
            <a:fillRect t="-16000" b="-6000"/>
          </a:stretch>
        </a:blipFill>
        <a:effectLst/>
      </p:bgPr>
    </p:bg>
    <p:spTree>
      <p:nvGrpSpPr>
        <p:cNvPr id="1" name=""/>
        <p:cNvGrpSpPr/>
        <p:nvPr/>
      </p:nvGrpSpPr>
      <p:grpSpPr>
        <a:xfrm>
          <a:off x="0" y="0"/>
          <a:ext cx="0" cy="0"/>
          <a:chOff x="0" y="0"/>
          <a:chExt cx="0" cy="0"/>
        </a:xfrm>
      </p:grpSpPr>
      <p:sp>
        <p:nvSpPr>
          <p:cNvPr id="262148" name="Rectangle 4"/>
          <p:cNvSpPr>
            <a:spLocks noChangeArrowheads="1"/>
          </p:cNvSpPr>
          <p:nvPr/>
        </p:nvSpPr>
        <p:spPr bwMode="auto">
          <a:xfrm>
            <a:off x="153988" y="249238"/>
            <a:ext cx="4202112" cy="2800767"/>
          </a:xfrm>
          <a:prstGeom prst="rect">
            <a:avLst/>
          </a:prstGeom>
          <a:noFill/>
          <a:ln w="9525">
            <a:noFill/>
            <a:miter lim="800000"/>
            <a:headEnd/>
            <a:tailEnd/>
          </a:ln>
          <a:effectLst/>
        </p:spPr>
        <p:txBody>
          <a:bodyPr wrap="square" anchor="ctr">
            <a:spAutoFit/>
          </a:bodyPr>
          <a:lstStyle/>
          <a:p>
            <a:pPr algn="ctr"/>
            <a:r>
              <a:rPr lang="ru-RU" sz="4400" b="1" dirty="0" smtClean="0"/>
              <a:t>5 </a:t>
            </a:r>
            <a:r>
              <a:rPr lang="ru-RU" sz="4400" b="1" dirty="0"/>
              <a:t>вопрос.   ТОЛКОВАНИЕ УГОЛОВНОГО ЗАКОНА</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66">
                <a:alpha val="36000"/>
              </a:srgbClr>
            </a:gs>
            <a:gs pos="100000">
              <a:schemeClr val="bg1"/>
            </a:gs>
          </a:gsLst>
          <a:lin ang="5400000" scaled="1"/>
        </a:gradFill>
        <a:effectLst/>
      </p:bgPr>
    </p:bg>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ru-RU" b="1"/>
              <a:t>Толкование уголовного закона</a:t>
            </a:r>
          </a:p>
        </p:txBody>
      </p:sp>
      <p:sp>
        <p:nvSpPr>
          <p:cNvPr id="263171" name="Rectangle 3"/>
          <p:cNvSpPr>
            <a:spLocks noGrp="1" noChangeArrowheads="1"/>
          </p:cNvSpPr>
          <p:nvPr>
            <p:ph type="body" idx="1"/>
          </p:nvPr>
        </p:nvSpPr>
        <p:spPr/>
        <p:txBody>
          <a:bodyPr/>
          <a:lstStyle/>
          <a:p>
            <a:pPr>
              <a:buFontTx/>
              <a:buChar char="-"/>
            </a:pPr>
            <a:r>
              <a:rPr lang="ru-RU"/>
              <a:t>раскрытие его содержания, которое позволяет уяснить его сущность</a:t>
            </a:r>
          </a:p>
          <a:p>
            <a:pPr>
              <a:buFontTx/>
              <a:buChar char="-"/>
            </a:pPr>
            <a:r>
              <a:rPr lang="ru-RU"/>
              <a:t> </a:t>
            </a:r>
          </a:p>
        </p:txBody>
      </p:sp>
      <p:sp>
        <p:nvSpPr>
          <p:cNvPr id="263172" name="Rectangle 4"/>
          <p:cNvSpPr>
            <a:spLocks noChangeArrowheads="1"/>
          </p:cNvSpPr>
          <p:nvPr/>
        </p:nvSpPr>
        <p:spPr bwMode="auto">
          <a:xfrm>
            <a:off x="503238" y="3255963"/>
            <a:ext cx="8316912" cy="3081337"/>
          </a:xfrm>
          <a:prstGeom prst="rect">
            <a:avLst/>
          </a:prstGeom>
          <a:noFill/>
          <a:ln w="9525">
            <a:noFill/>
            <a:miter lim="800000"/>
            <a:headEnd/>
            <a:tailEnd/>
          </a:ln>
          <a:effectLst/>
        </p:spPr>
        <p:txBody>
          <a:bodyPr anchor="ctr">
            <a:spAutoFit/>
          </a:bodyPr>
          <a:lstStyle/>
          <a:p>
            <a:pPr>
              <a:tabLst>
                <a:tab pos="657225" algn="l"/>
              </a:tabLst>
            </a:pPr>
            <a:r>
              <a:rPr lang="ru-RU"/>
              <a:t> </a:t>
            </a:r>
            <a:r>
              <a:rPr lang="ru-RU" sz="2800" b="1"/>
              <a:t>Виды толкования уголовного закона:</a:t>
            </a:r>
            <a:endParaRPr lang="ru-RU" sz="2800"/>
          </a:p>
          <a:p>
            <a:pPr>
              <a:tabLst>
                <a:tab pos="657225" algn="l"/>
              </a:tabLst>
            </a:pPr>
            <a:r>
              <a:rPr lang="ru-RU" sz="2800"/>
              <a:t>- </a:t>
            </a:r>
            <a:r>
              <a:rPr lang="ru-RU" sz="2800" i="1"/>
              <a:t>по субъекту толкования</a:t>
            </a:r>
            <a:r>
              <a:rPr lang="ru-RU" sz="2800"/>
              <a:t> – легальное, судебное и доктринальное;</a:t>
            </a:r>
          </a:p>
          <a:p>
            <a:pPr>
              <a:tabLst>
                <a:tab pos="657225" algn="l"/>
              </a:tabLst>
            </a:pPr>
            <a:r>
              <a:rPr lang="ru-RU" sz="2800"/>
              <a:t>- </a:t>
            </a:r>
            <a:r>
              <a:rPr lang="ru-RU" sz="2800" i="1"/>
              <a:t>по способам (приемам)</a:t>
            </a:r>
            <a:r>
              <a:rPr lang="ru-RU" sz="2800"/>
              <a:t> – грамматическое, систематическое, историческое и логическое;</a:t>
            </a:r>
          </a:p>
          <a:p>
            <a:pPr>
              <a:tabLst>
                <a:tab pos="657225" algn="l"/>
              </a:tabLst>
            </a:pPr>
            <a:r>
              <a:rPr lang="ru-RU" sz="2800"/>
              <a:t>- </a:t>
            </a:r>
            <a:r>
              <a:rPr lang="ru-RU" sz="2800" i="1"/>
              <a:t>по объему</a:t>
            </a:r>
            <a:r>
              <a:rPr lang="ru-RU" sz="2800"/>
              <a:t> – буквальное, ограничительное и распространительное.</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936625" y="214313"/>
            <a:ext cx="8207375" cy="763587"/>
          </a:xfrm>
        </p:spPr>
        <p:txBody>
          <a:bodyPr/>
          <a:lstStyle/>
          <a:p>
            <a:r>
              <a:rPr lang="ru-RU" b="1" dirty="0" smtClean="0">
                <a:solidFill>
                  <a:schemeClr val="tx1"/>
                </a:solidFill>
              </a:rPr>
              <a:t>СПАСИБО ЗА ВНИМАНИЕ!</a:t>
            </a:r>
            <a:endParaRPr lang="ru-RU" b="1" dirty="0">
              <a:solidFill>
                <a:schemeClr val="tx1"/>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65101" y="254000"/>
            <a:ext cx="8978900" cy="6375400"/>
          </a:xfrm>
        </p:spPr>
        <p:txBody>
          <a:bodyPr/>
          <a:lstStyle/>
          <a:p>
            <a:pPr lvl="0"/>
            <a:r>
              <a:rPr lang="ru-RU" sz="2000" dirty="0" smtClean="0"/>
              <a:t>Федеральный закон  от 31 июля 1998 г. N 155-ФЗ "О внутренних морских водах, территориальном море и прилежащей зоне Российской Федерации" (с </a:t>
            </a:r>
            <a:r>
              <a:rPr lang="ru-RU" sz="2000" dirty="0" err="1" smtClean="0"/>
              <a:t>изм</a:t>
            </a:r>
            <a:r>
              <a:rPr lang="ru-RU" sz="2000" dirty="0" smtClean="0"/>
              <a:t>. и доп.) // « Собрание законодательства РФ» от 3 августа 1998 г. N 31 ст. 3833</a:t>
            </a:r>
          </a:p>
          <a:p>
            <a:pPr lvl="0"/>
            <a:r>
              <a:rPr lang="ru-RU" sz="2000" dirty="0" smtClean="0"/>
              <a:t>Федеральный закон  от 30 ноября 1995 г. N 187-ФЗ "О континентальном шельфе Российской Федерации" (с </a:t>
            </a:r>
            <a:r>
              <a:rPr lang="ru-RU" sz="2000" dirty="0" err="1" smtClean="0"/>
              <a:t>изм</a:t>
            </a:r>
            <a:r>
              <a:rPr lang="ru-RU" sz="2000" dirty="0" smtClean="0"/>
              <a:t>. и доп.) //" Собрание законодательства РФ" от 4 декабря 1995 г. N 49, ст. 4694.</a:t>
            </a:r>
          </a:p>
          <a:p>
            <a:pPr lvl="0"/>
            <a:r>
              <a:rPr lang="ru-RU" sz="2000" dirty="0" smtClean="0"/>
              <a:t>Федеральный закон от 15.07.1995 N 101-ФЗ "О международных договорах РФ" // СЗ РФ. 1995 N 29. Ст. 2757;</a:t>
            </a:r>
          </a:p>
          <a:p>
            <a:pPr lvl="0"/>
            <a:r>
              <a:rPr lang="ru-RU" sz="2000" dirty="0" smtClean="0"/>
              <a:t>Федеральный закон от 31 мая 2002 г. № 62-ФЗ «О гражданстве Российской Федерации» (с </a:t>
            </a:r>
            <a:r>
              <a:rPr lang="ru-RU" sz="2000" dirty="0" err="1" smtClean="0"/>
              <a:t>изм</a:t>
            </a:r>
            <a:r>
              <a:rPr lang="ru-RU" sz="2000" dirty="0" smtClean="0"/>
              <a:t>. и доп.) //" СЗ РФ", 03.06.2002, N 22, ст. 2031.</a:t>
            </a:r>
          </a:p>
          <a:p>
            <a:pPr lvl="0"/>
            <a:r>
              <a:rPr lang="ru-RU" sz="2000" dirty="0" smtClean="0"/>
              <a:t>Федеральный закон  от 25 июля 2002 г. N 115-ФЗ "О правовом положении иностранных граждан в РФ" (с </a:t>
            </a:r>
            <a:r>
              <a:rPr lang="ru-RU" sz="2000" dirty="0" err="1" smtClean="0"/>
              <a:t>изм</a:t>
            </a:r>
            <a:r>
              <a:rPr lang="ru-RU" sz="2000" dirty="0" smtClean="0"/>
              <a:t>. и доп.) //"Российская газета" от 31 июля 2002 г. N 140.</a:t>
            </a:r>
          </a:p>
          <a:p>
            <a:pPr lvl="0"/>
            <a:r>
              <a:rPr lang="ru-RU" sz="2000" dirty="0" smtClean="0"/>
              <a:t>Закон РФ от 1 апреля 1993 г. N 4730-I  «О Государственной границе РФ» (с </a:t>
            </a:r>
            <a:r>
              <a:rPr lang="ru-RU" sz="2000" dirty="0" err="1" smtClean="0"/>
              <a:t>изм</a:t>
            </a:r>
            <a:r>
              <a:rPr lang="ru-RU" sz="2000" dirty="0" smtClean="0"/>
              <a:t>. и доп.) //Ведомости Съезда народных депутатов Российской Федерации и Верховного Совета Российской Федерации от 29 апреля 1993 г. N 17 ст. 594.</a:t>
            </a:r>
          </a:p>
          <a:p>
            <a:pPr lvl="0"/>
            <a:endParaRPr lang="ru-RU" sz="20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lumMod val="20000"/>
                <a:lumOff val="80000"/>
              </a:schemeClr>
            </a:gs>
            <a:gs pos="100000">
              <a:schemeClr val="bg1"/>
            </a:gs>
          </a:gsLst>
          <a:lin ang="72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215900"/>
            <a:ext cx="8955088" cy="5916613"/>
          </a:xfrm>
        </p:spPr>
        <p:txBody>
          <a:bodyPr/>
          <a:lstStyle/>
          <a:p>
            <a:r>
              <a:rPr lang="ru-RU" sz="2400" dirty="0" smtClean="0"/>
              <a:t>Постановление 23 Пленума Верховного Суда СССР от 04.03.1929 (с </a:t>
            </a:r>
            <a:r>
              <a:rPr lang="ru-RU" sz="2400" dirty="0" err="1" smtClean="0"/>
              <a:t>изм</a:t>
            </a:r>
            <a:r>
              <a:rPr lang="ru-RU" sz="2400" dirty="0" smtClean="0"/>
              <a:t>. и доп.) "Об условиях применения давности и амнистии к длящимся и продолжаемым преступлениям"</a:t>
            </a:r>
          </a:p>
          <a:p>
            <a:r>
              <a:rPr lang="ru-RU" sz="2400" dirty="0" smtClean="0"/>
              <a:t>Постановление Пленума Верховного Суда РФ от 10.10.2003 N 5 (с </a:t>
            </a:r>
            <a:r>
              <a:rPr lang="ru-RU" sz="2400" dirty="0" err="1" smtClean="0"/>
              <a:t>изм</a:t>
            </a:r>
            <a:r>
              <a:rPr lang="ru-RU" sz="2400" dirty="0" smtClean="0"/>
              <a:t>. и доп.) "О применении судами общей юрисдикции общепризнанных принципов и норм международного права и международных договоров Российской Федерации"</a:t>
            </a:r>
          </a:p>
          <a:p>
            <a:r>
              <a:rPr lang="ru-RU" sz="2400" dirty="0" smtClean="0">
                <a:solidFill>
                  <a:schemeClr val="tx1"/>
                </a:solidFill>
                <a:latin typeface="+mn-lt"/>
                <a:ea typeface="+mn-ea"/>
                <a:cs typeface="+mn-cs"/>
              </a:rPr>
              <a:t>Постановление Конституционного Суда РФ от 19.11.2013 N 24-П «По делу о проверке конституционности положений ч.1 ст. 10 Уголовного кодекса РФ, ч. 2 ст. 24, ч. 2 ст. 27, ч. 4 ст. 133 и ст. 212 Уголовно-процессуального кодекса РФ в связи с жалобами граждан С.А. </a:t>
            </a:r>
            <a:r>
              <a:rPr lang="ru-RU" sz="2400" dirty="0" err="1" smtClean="0">
                <a:solidFill>
                  <a:schemeClr val="tx1"/>
                </a:solidFill>
                <a:latin typeface="+mn-lt"/>
                <a:ea typeface="+mn-ea"/>
                <a:cs typeface="+mn-cs"/>
              </a:rPr>
              <a:t>Боровкова</a:t>
            </a:r>
            <a:r>
              <a:rPr lang="ru-RU" sz="2400" dirty="0" smtClean="0">
                <a:solidFill>
                  <a:schemeClr val="tx1"/>
                </a:solidFill>
                <a:latin typeface="+mn-lt"/>
                <a:ea typeface="+mn-ea"/>
                <a:cs typeface="+mn-cs"/>
              </a:rPr>
              <a:t> и Н.И. Морозова» // Официальный интернет-портал правовой информации http://www.pravo.gov.ru, 20.11.2013</a:t>
            </a:r>
          </a:p>
          <a:p>
            <a:endParaRPr lang="ru-RU"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lumMod val="20000"/>
                <a:lumOff val="80000"/>
              </a:schemeClr>
            </a:gs>
            <a:gs pos="100000">
              <a:schemeClr val="bg1"/>
            </a:gs>
          </a:gsLst>
          <a:lin ang="72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Учебная литература</a:t>
            </a:r>
            <a:r>
              <a:rPr lang="ru-RU" dirty="0" smtClean="0"/>
              <a:t/>
            </a:r>
            <a:br>
              <a:rPr lang="ru-RU" dirty="0" smtClean="0"/>
            </a:br>
            <a:endParaRPr lang="ru-RU" dirty="0"/>
          </a:p>
        </p:txBody>
      </p:sp>
      <p:sp>
        <p:nvSpPr>
          <p:cNvPr id="3" name="Содержимое 2"/>
          <p:cNvSpPr>
            <a:spLocks noGrp="1"/>
          </p:cNvSpPr>
          <p:nvPr>
            <p:ph idx="1"/>
          </p:nvPr>
        </p:nvSpPr>
        <p:spPr>
          <a:xfrm>
            <a:off x="0" y="1803400"/>
            <a:ext cx="8955088" cy="4329113"/>
          </a:xfrm>
        </p:spPr>
        <p:txBody>
          <a:bodyPr/>
          <a:lstStyle/>
          <a:p>
            <a:pPr lvl="0"/>
            <a:r>
              <a:rPr lang="ru-RU" sz="2400" dirty="0" smtClean="0"/>
              <a:t>Уголовное право России. Общая часть [Электронный ресурс]: учебник для бакалавриата, специалитета и магистратуры / О. С. </a:t>
            </a:r>
            <a:r>
              <a:rPr lang="ru-RU" sz="2400" dirty="0" err="1" smtClean="0"/>
              <a:t>Капинус</a:t>
            </a:r>
            <a:r>
              <a:rPr lang="ru-RU" sz="2400" dirty="0" smtClean="0"/>
              <a:t> [и др.] ; под ред. О. С. </a:t>
            </a:r>
            <a:r>
              <a:rPr lang="ru-RU" sz="2400" dirty="0" err="1" smtClean="0"/>
              <a:t>Капинус</a:t>
            </a:r>
            <a:r>
              <a:rPr lang="ru-RU" sz="2400" dirty="0" smtClean="0"/>
              <a:t>. — 2-е изд. — Москва : </a:t>
            </a:r>
            <a:r>
              <a:rPr lang="ru-RU" sz="2400" dirty="0" err="1" smtClean="0"/>
              <a:t>Юрайт</a:t>
            </a:r>
            <a:r>
              <a:rPr lang="ru-RU" sz="2400" dirty="0" smtClean="0"/>
              <a:t>, 2019. — 704 с. — (Серия : Бакалавр. Специалист. Магистр) // ЭБС </a:t>
            </a:r>
            <a:r>
              <a:rPr lang="ru-RU" sz="2400" dirty="0" err="1" smtClean="0"/>
              <a:t>Юрайт</a:t>
            </a:r>
            <a:r>
              <a:rPr lang="ru-RU" sz="2400" dirty="0" smtClean="0"/>
              <a:t> — URL: https://biblio-online.ru/book/ugolovnoe-pravo-rossii-obschaya-chast-428526 (дата обращения: </a:t>
            </a:r>
            <a:r>
              <a:rPr lang="ru-RU" sz="2400" dirty="0" smtClean="0"/>
              <a:t>20.01.2020</a:t>
            </a:r>
            <a:r>
              <a:rPr lang="ru-RU" sz="2400" dirty="0" smtClean="0"/>
              <a:t>).</a:t>
            </a:r>
          </a:p>
          <a:p>
            <a:pPr marL="609600" lvl="0" indent="-609600">
              <a:lnSpc>
                <a:spcPct val="80000"/>
              </a:lnSpc>
            </a:pPr>
            <a:r>
              <a:rPr lang="ru-RU" sz="2400" dirty="0" smtClean="0"/>
              <a:t>Комментарий к Уголовному кодексу РФ в 3 т. Том 1. Общая часть [Электронный ресурс]  / В. Т. Томин [и др.] ; отв. ред. В. Т. Томин, В. В. Сверчков. — 10-е изд., </a:t>
            </a:r>
            <a:r>
              <a:rPr lang="ru-RU" sz="2400" dirty="0" err="1" smtClean="0"/>
              <a:t>перераб</a:t>
            </a:r>
            <a:r>
              <a:rPr lang="ru-RU" sz="2400" dirty="0" smtClean="0"/>
              <a:t>. и доп. — Москва : </a:t>
            </a:r>
            <a:r>
              <a:rPr lang="ru-RU" sz="2400" dirty="0" err="1" smtClean="0"/>
              <a:t>Юрайт</a:t>
            </a:r>
            <a:r>
              <a:rPr lang="ru-RU" sz="2400" dirty="0" smtClean="0"/>
              <a:t>, 2019. — 248 с. — (Серия : Профессиональные комментарии). // ЭБС </a:t>
            </a:r>
            <a:r>
              <a:rPr lang="ru-RU" sz="2400" dirty="0" err="1" smtClean="0"/>
              <a:t>Юрайт</a:t>
            </a:r>
            <a:r>
              <a:rPr lang="ru-RU" sz="2400" dirty="0" smtClean="0"/>
              <a:t>.  — URL: https://biblio-online.ru/book/kommentariy-k-ugolovnomu-kodeksu-rf-v-3-t-tom-1-obschaya-chast-434270 (дата обращения: </a:t>
            </a:r>
            <a:r>
              <a:rPr lang="ru-RU" sz="2400" dirty="0" smtClean="0"/>
              <a:t>20.01.2020</a:t>
            </a:r>
            <a:r>
              <a:rPr lang="ru-RU" sz="2400" dirty="0" smtClean="0"/>
              <a:t>).</a:t>
            </a:r>
          </a:p>
          <a:p>
            <a:pPr marL="609600" indent="-609600">
              <a:lnSpc>
                <a:spcPct val="80000"/>
              </a:lnSpc>
            </a:pPr>
            <a:endParaRPr lang="ru-RU" dirty="0" smtClean="0"/>
          </a:p>
          <a:p>
            <a:endParaRPr lang="ru-RU"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lumMod val="20000"/>
                <a:lumOff val="80000"/>
              </a:schemeClr>
            </a:gs>
            <a:gs pos="100000">
              <a:schemeClr val="bg1"/>
            </a:gs>
          </a:gsLst>
          <a:lin ang="7200000" scaled="0"/>
        </a:gra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116013" y="188913"/>
            <a:ext cx="7793037" cy="1462087"/>
          </a:xfrm>
        </p:spPr>
        <p:txBody>
          <a:bodyPr/>
          <a:lstStyle/>
          <a:p>
            <a:r>
              <a:rPr lang="ru-RU" sz="2400" b="1"/>
              <a:t>Рекомендуемые ресурсы, доступные в сети Интернет:</a:t>
            </a:r>
            <a:r>
              <a:rPr lang="ru-RU" sz="2400"/>
              <a:t/>
            </a:r>
            <a:br>
              <a:rPr lang="ru-RU" sz="2400"/>
            </a:br>
            <a:endParaRPr lang="ru-RU" sz="2400"/>
          </a:p>
        </p:txBody>
      </p:sp>
      <p:sp>
        <p:nvSpPr>
          <p:cNvPr id="86019" name="Rectangle 3"/>
          <p:cNvSpPr>
            <a:spLocks noGrp="1" noChangeArrowheads="1"/>
          </p:cNvSpPr>
          <p:nvPr>
            <p:ph type="body" idx="1"/>
          </p:nvPr>
        </p:nvSpPr>
        <p:spPr>
          <a:xfrm>
            <a:off x="468313" y="1651000"/>
            <a:ext cx="8486775" cy="4481513"/>
          </a:xfrm>
        </p:spPr>
        <p:txBody>
          <a:bodyPr/>
          <a:lstStyle/>
          <a:p>
            <a:pPr>
              <a:lnSpc>
                <a:spcPct val="80000"/>
              </a:lnSpc>
            </a:pPr>
            <a:endParaRPr lang="ru-RU" sz="1400" dirty="0"/>
          </a:p>
          <a:p>
            <a:pPr lvl="0"/>
            <a:r>
              <a:rPr lang="ru-RU" sz="1400" dirty="0" smtClean="0"/>
              <a:t>Официальный Интернет-портал правовой информации  </a:t>
            </a:r>
            <a:r>
              <a:rPr lang="ru-RU" sz="1400" u="sng" dirty="0" smtClean="0">
                <a:hlinkClick r:id="rId2"/>
              </a:rPr>
              <a:t>http://www.pravo.gov.ru/</a:t>
            </a:r>
            <a:endParaRPr lang="ru-RU" sz="1400" dirty="0" smtClean="0"/>
          </a:p>
          <a:p>
            <a:pPr lvl="0"/>
            <a:r>
              <a:rPr lang="ru-RU" sz="1400" dirty="0" smtClean="0"/>
              <a:t>Сервер органов государственной власти России «Официальная Россия» </a:t>
            </a:r>
            <a:r>
              <a:rPr lang="ru-RU" sz="1400" u="sng" dirty="0" smtClean="0">
                <a:hlinkClick r:id="rId3"/>
              </a:rPr>
              <a:t>http://gov.ru/</a:t>
            </a:r>
            <a:endParaRPr lang="ru-RU" sz="1400" dirty="0" smtClean="0"/>
          </a:p>
          <a:p>
            <a:pPr lvl="0"/>
            <a:r>
              <a:rPr lang="ru-RU" sz="1400" dirty="0" smtClean="0"/>
              <a:t>Официальный сайт Президента РФ  </a:t>
            </a:r>
            <a:r>
              <a:rPr lang="ru-RU" sz="1400" u="sng" dirty="0" smtClean="0">
                <a:hlinkClick r:id="rId4"/>
              </a:rPr>
              <a:t>http://президент.рф/</a:t>
            </a:r>
            <a:endParaRPr lang="ru-RU" sz="1400" dirty="0" smtClean="0"/>
          </a:p>
          <a:p>
            <a:pPr lvl="0"/>
            <a:r>
              <a:rPr lang="ru-RU" sz="1400" dirty="0" smtClean="0"/>
              <a:t>Официальный сайт Правительства РФ </a:t>
            </a:r>
            <a:r>
              <a:rPr lang="ru-RU" sz="1400" u="sng" dirty="0" smtClean="0">
                <a:hlinkClick r:id="rId5"/>
              </a:rPr>
              <a:t>http://правительство.рф/</a:t>
            </a:r>
            <a:endParaRPr lang="ru-RU" sz="1400" dirty="0" smtClean="0"/>
          </a:p>
          <a:p>
            <a:pPr lvl="0"/>
            <a:r>
              <a:rPr lang="ru-RU" sz="1400" dirty="0" smtClean="0"/>
              <a:t>Официальный сайт Конституционного Суда РФ </a:t>
            </a:r>
            <a:r>
              <a:rPr lang="ru-RU" sz="1400" u="sng" dirty="0" smtClean="0">
                <a:hlinkClick r:id="rId6"/>
              </a:rPr>
              <a:t>http://www.ksrf.ru/</a:t>
            </a:r>
            <a:endParaRPr lang="ru-RU" sz="1400" dirty="0" smtClean="0"/>
          </a:p>
          <a:p>
            <a:pPr lvl="0"/>
            <a:r>
              <a:rPr lang="ru-RU" sz="1400" dirty="0" smtClean="0"/>
              <a:t>Официальный сайт Верховного Суда РФ </a:t>
            </a:r>
            <a:r>
              <a:rPr lang="ru-RU" sz="1400" u="sng" dirty="0" smtClean="0">
                <a:hlinkClick r:id="rId7"/>
              </a:rPr>
              <a:t>http://www.vsrf.ru/</a:t>
            </a:r>
            <a:endParaRPr lang="ru-RU" sz="1400" dirty="0" smtClean="0"/>
          </a:p>
          <a:p>
            <a:pPr lvl="0"/>
            <a:r>
              <a:rPr lang="ru-RU" sz="1400" dirty="0" smtClean="0"/>
              <a:t>Официальный сайт Государственной Думы Федерального Собрания РФ </a:t>
            </a:r>
            <a:r>
              <a:rPr lang="ru-RU" sz="1400" u="sng" dirty="0" smtClean="0">
                <a:hlinkClick r:id="rId8"/>
              </a:rPr>
              <a:t>http://www.duma.gov.ru/</a:t>
            </a:r>
            <a:endParaRPr lang="ru-RU" sz="1400" dirty="0" smtClean="0"/>
          </a:p>
          <a:p>
            <a:pPr lvl="0"/>
            <a:r>
              <a:rPr lang="ru-RU" sz="1400" dirty="0" smtClean="0"/>
              <a:t>Официальный сайт Генеральной прокуратуры РФ </a:t>
            </a:r>
            <a:r>
              <a:rPr lang="ru-RU" sz="1400" u="sng" dirty="0" smtClean="0">
                <a:hlinkClick r:id="rId9"/>
              </a:rPr>
              <a:t>http://www.ge</a:t>
            </a:r>
            <a:r>
              <a:rPr lang="en-US" sz="1400" u="sng" dirty="0" smtClean="0">
                <a:hlinkClick r:id="rId9"/>
              </a:rPr>
              <a:t>n</a:t>
            </a:r>
            <a:r>
              <a:rPr lang="ru-RU" sz="1400" u="sng" dirty="0" err="1" smtClean="0">
                <a:hlinkClick r:id="rId9"/>
              </a:rPr>
              <a:t>proc.gov.ru</a:t>
            </a:r>
            <a:r>
              <a:rPr lang="ru-RU" sz="1400" u="sng" dirty="0" smtClean="0">
                <a:hlinkClick r:id="rId9"/>
              </a:rPr>
              <a:t>/</a:t>
            </a:r>
            <a:endParaRPr lang="ru-RU" sz="1400" dirty="0" smtClean="0"/>
          </a:p>
          <a:p>
            <a:pPr lvl="0"/>
            <a:r>
              <a:rPr lang="ru-RU" sz="1400" dirty="0" smtClean="0"/>
              <a:t>Официальный сайт Следственного комитета РФ </a:t>
            </a:r>
            <a:r>
              <a:rPr lang="ru-RU" sz="1400" u="sng" dirty="0" smtClean="0">
                <a:hlinkClick r:id="rId10"/>
              </a:rPr>
              <a:t>http://www.sledcom.ru/</a:t>
            </a:r>
            <a:endParaRPr lang="ru-RU" sz="1400" dirty="0" smtClean="0"/>
          </a:p>
          <a:p>
            <a:pPr lvl="0"/>
            <a:r>
              <a:rPr lang="ru-RU" sz="1400" dirty="0" smtClean="0"/>
              <a:t>Официальный сайт Министерства внутренних дел РФ </a:t>
            </a:r>
            <a:r>
              <a:rPr lang="ru-RU" sz="1400" u="sng" dirty="0" smtClean="0">
                <a:hlinkClick r:id="rId11"/>
              </a:rPr>
              <a:t>http://www.mvd.ru/</a:t>
            </a:r>
            <a:endParaRPr lang="ru-RU" sz="1400" dirty="0" smtClean="0"/>
          </a:p>
          <a:p>
            <a:pPr lvl="0"/>
            <a:r>
              <a:rPr lang="ru-RU" sz="1400" dirty="0" smtClean="0"/>
              <a:t>Официальный сайт Министерства юстиции РФ </a:t>
            </a:r>
            <a:r>
              <a:rPr lang="ru-RU" sz="1400" u="sng" dirty="0" smtClean="0">
                <a:hlinkClick r:id="rId11"/>
              </a:rPr>
              <a:t>http://www.m</a:t>
            </a:r>
            <a:r>
              <a:rPr lang="en-US" sz="1400" u="sng" dirty="0" err="1" smtClean="0">
                <a:hlinkClick r:id="rId11"/>
              </a:rPr>
              <a:t>injust</a:t>
            </a:r>
            <a:r>
              <a:rPr lang="ru-RU" sz="1400" u="sng" dirty="0" smtClean="0">
                <a:hlinkClick r:id="rId11"/>
              </a:rPr>
              <a:t>.</a:t>
            </a:r>
            <a:r>
              <a:rPr lang="ru-RU" sz="1400" u="sng" dirty="0" err="1" smtClean="0">
                <a:hlinkClick r:id="rId11"/>
              </a:rPr>
              <a:t>ru</a:t>
            </a:r>
            <a:r>
              <a:rPr lang="ru-RU" sz="1400" u="sng" dirty="0" smtClean="0">
                <a:hlinkClick r:id="rId11"/>
              </a:rPr>
              <a:t>/</a:t>
            </a:r>
            <a:endParaRPr lang="ru-RU" sz="1400" dirty="0" smtClean="0"/>
          </a:p>
          <a:p>
            <a:pPr lvl="0"/>
            <a:r>
              <a:rPr lang="ru-RU" sz="1400" dirty="0" smtClean="0"/>
              <a:t>Справочная правовая система </a:t>
            </a:r>
            <a:r>
              <a:rPr lang="ru-RU" sz="1400" dirty="0" err="1" smtClean="0"/>
              <a:t>КонсультантПлюс</a:t>
            </a:r>
            <a:r>
              <a:rPr lang="ru-RU" sz="1400" dirty="0" smtClean="0"/>
              <a:t>. </a:t>
            </a:r>
            <a:r>
              <a:rPr lang="ru-RU" sz="1400" u="sng" dirty="0" smtClean="0">
                <a:hlinkClick r:id="rId12"/>
              </a:rPr>
              <a:t>http://www.consultant.ru/about/</a:t>
            </a:r>
            <a:endParaRPr lang="ru-RU" sz="1400" dirty="0" smtClean="0"/>
          </a:p>
          <a:p>
            <a:pPr lvl="0"/>
            <a:r>
              <a:rPr lang="ru-RU" sz="1400" dirty="0" smtClean="0"/>
              <a:t>Российская государственная библиотека (РГБ) – </a:t>
            </a:r>
            <a:r>
              <a:rPr lang="ru-RU" sz="1400" u="sng" dirty="0" smtClean="0">
                <a:hlinkClick r:id="rId13"/>
              </a:rPr>
              <a:t>http://www.rsl.ru/</a:t>
            </a:r>
            <a:endParaRPr lang="ru-RU" sz="1400" dirty="0" smtClean="0"/>
          </a:p>
          <a:p>
            <a:pPr lvl="0"/>
            <a:r>
              <a:rPr lang="ru-RU" sz="1400" dirty="0" smtClean="0"/>
              <a:t>Научная электронная библиотека  </a:t>
            </a:r>
            <a:r>
              <a:rPr lang="ru-RU" sz="1400" dirty="0" err="1" smtClean="0"/>
              <a:t>eLibrary.ru</a:t>
            </a:r>
            <a:r>
              <a:rPr lang="ru-RU" sz="1400" dirty="0" smtClean="0"/>
              <a:t>– </a:t>
            </a:r>
            <a:r>
              <a:rPr lang="ru-RU" sz="1400" dirty="0" smtClean="0">
                <a:hlinkClick r:id="rId14"/>
              </a:rPr>
              <a:t> http://elibrary.ru</a:t>
            </a:r>
            <a:endParaRPr lang="ru-RU" sz="1400" dirty="0" smtClean="0"/>
          </a:p>
          <a:p>
            <a:pPr lvl="0"/>
            <a:r>
              <a:rPr lang="ru-RU" sz="1400" dirty="0" smtClean="0"/>
              <a:t>Электронно-библиотечная система «Университетская библиотека </a:t>
            </a:r>
            <a:r>
              <a:rPr lang="ru-RU" sz="1400" dirty="0" err="1" smtClean="0"/>
              <a:t>онлайн</a:t>
            </a:r>
            <a:r>
              <a:rPr lang="ru-RU" sz="1400" dirty="0" smtClean="0"/>
              <a:t>» http://</a:t>
            </a:r>
            <a:r>
              <a:rPr lang="ru-RU" sz="1400" u="sng" dirty="0" smtClean="0">
                <a:hlinkClick r:id="rId15"/>
              </a:rPr>
              <a:t>BiblioClub.ru</a:t>
            </a:r>
            <a:endParaRPr lang="ru-RU" sz="1400" dirty="0" smtClean="0"/>
          </a:p>
          <a:p>
            <a:pPr lvl="0"/>
            <a:r>
              <a:rPr lang="ru-RU" sz="1400" dirty="0" smtClean="0"/>
              <a:t>Электронно-библиотечная система «</a:t>
            </a:r>
            <a:r>
              <a:rPr lang="ru-RU" sz="1400" dirty="0" err="1" smtClean="0"/>
              <a:t>Юрайт</a:t>
            </a:r>
            <a:r>
              <a:rPr lang="ru-RU" sz="1400" dirty="0" smtClean="0"/>
              <a:t>» - http://</a:t>
            </a:r>
            <a:r>
              <a:rPr lang="ru-RU" sz="1400" u="sng" dirty="0" smtClean="0">
                <a:hlinkClick r:id="rId16"/>
              </a:rPr>
              <a:t>biblio-online.ru</a:t>
            </a:r>
            <a:endParaRPr lang="ru-RU" sz="1400" dirty="0" smtClean="0"/>
          </a:p>
          <a:p>
            <a:pPr lvl="0"/>
            <a:r>
              <a:rPr lang="ru-RU" sz="1400" dirty="0" smtClean="0"/>
              <a:t>Электронно-библиотечная система Нижегородской академии НА МВД России. - https://namvd.bibliotech.ru</a:t>
            </a:r>
            <a:endParaRPr lang="ru-RU" sz="14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lumMod val="20000"/>
                <a:lumOff val="80000"/>
              </a:schemeClr>
            </a:gs>
            <a:gs pos="100000">
              <a:schemeClr val="bg1"/>
            </a:gs>
          </a:gsLst>
          <a:lin ang="72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solidFill>
                  <a:schemeClr val="tx1"/>
                </a:solidFill>
                <a:latin typeface="+mn-lt"/>
                <a:ea typeface="+mn-ea"/>
                <a:cs typeface="+mn-cs"/>
              </a:rPr>
              <a:t>Цель занятия:</a:t>
            </a:r>
            <a:endParaRPr lang="ru-RU" sz="3600" dirty="0"/>
          </a:p>
        </p:txBody>
      </p:sp>
      <p:sp>
        <p:nvSpPr>
          <p:cNvPr id="3" name="Содержимое 2"/>
          <p:cNvSpPr>
            <a:spLocks noGrp="1"/>
          </p:cNvSpPr>
          <p:nvPr>
            <p:ph idx="1"/>
          </p:nvPr>
        </p:nvSpPr>
        <p:spPr>
          <a:xfrm>
            <a:off x="393700" y="2017713"/>
            <a:ext cx="8561388" cy="4114800"/>
          </a:xfrm>
        </p:spPr>
        <p:txBody>
          <a:bodyPr/>
          <a:lstStyle/>
          <a:p>
            <a:r>
              <a:rPr lang="ru-RU" dirty="0" smtClean="0">
                <a:solidFill>
                  <a:schemeClr val="tx1"/>
                </a:solidFill>
                <a:latin typeface="+mn-lt"/>
                <a:ea typeface="+mn-ea"/>
                <a:cs typeface="+mn-cs"/>
              </a:rPr>
              <a:t> </a:t>
            </a:r>
            <a:r>
              <a:rPr lang="ru-RU" sz="2800" dirty="0" smtClean="0">
                <a:solidFill>
                  <a:schemeClr val="tx1"/>
                </a:solidFill>
                <a:latin typeface="+mn-lt"/>
                <a:ea typeface="+mn-ea"/>
                <a:cs typeface="+mn-cs"/>
              </a:rPr>
              <a:t>формирование у обучающихся теоретических знаний об </a:t>
            </a:r>
            <a:r>
              <a:rPr lang="ru-RU" sz="2800" b="1" dirty="0" smtClean="0">
                <a:solidFill>
                  <a:schemeClr val="tx1"/>
                </a:solidFill>
                <a:latin typeface="+mn-lt"/>
                <a:ea typeface="+mn-ea"/>
                <a:cs typeface="+mn-cs"/>
              </a:rPr>
              <a:t>уголовном законе, его толковании и применении</a:t>
            </a:r>
            <a:endParaRPr lang="ru-RU" sz="2800" dirty="0" smtClean="0">
              <a:solidFill>
                <a:schemeClr val="tx1"/>
              </a:solidFill>
              <a:latin typeface="+mn-lt"/>
              <a:ea typeface="+mn-ea"/>
              <a:cs typeface="+mn-cs"/>
            </a:endParaRPr>
          </a:p>
        </p:txBody>
      </p:sp>
    </p:spTree>
  </p:cSld>
  <p:clrMapOvr>
    <a:masterClrMapping/>
  </p:clrMapOvr>
  <p:transition/>
</p:sld>
</file>

<file path=ppt/theme/theme1.xml><?xml version="1.0" encoding="utf-8"?>
<a:theme xmlns:a="http://schemas.openxmlformats.org/drawingml/2006/main" name="Палитра">
  <a:themeElements>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Палит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алитра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Палитра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Палитра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Палитра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Палитра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Clouds</Template>
  <TotalTime>2970</TotalTime>
  <Words>2608</Words>
  <Application>Microsoft Office PowerPoint</Application>
  <PresentationFormat>Экран (4:3)</PresentationFormat>
  <Paragraphs>181</Paragraphs>
  <Slides>44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Палитра</vt:lpstr>
      <vt:lpstr>Министерство внутренних дел Российской Федерации Нижегородская академия Кафедра уголовного и уголовно-исполнительного права</vt:lpstr>
      <vt:lpstr>Слайд 2</vt:lpstr>
      <vt:lpstr>План:</vt:lpstr>
      <vt:lpstr>Источники:</vt:lpstr>
      <vt:lpstr>Слайд 5</vt:lpstr>
      <vt:lpstr>Слайд 6</vt:lpstr>
      <vt:lpstr>Учебная литература </vt:lpstr>
      <vt:lpstr>Рекомендуемые ресурсы, доступные в сети Интернет: </vt:lpstr>
      <vt:lpstr>Цель занятия:</vt:lpstr>
      <vt:lpstr>Задачи занятия: </vt:lpstr>
      <vt:lpstr>Слайд 11</vt:lpstr>
      <vt:lpstr>Уголовный закон</vt:lpstr>
      <vt:lpstr>Признаки уголовного закона:</vt:lpstr>
      <vt:lpstr>Функции уголовного закона</vt:lpstr>
      <vt:lpstr>Уголовный кодекс</vt:lpstr>
      <vt:lpstr>Структура уголовного кодекса РФ</vt:lpstr>
      <vt:lpstr>Уголовно-правовая норма (проф. А.П. Кузнецов)</vt:lpstr>
      <vt:lpstr>Уголовно-правовые нормы (проф. А.П. Кузнецов):</vt:lpstr>
      <vt:lpstr>Структура нормы Особенной части </vt:lpstr>
      <vt:lpstr>Виды диспозиций:</vt:lpstr>
      <vt:lpstr>Виды санкций:</vt:lpstr>
      <vt:lpstr>Слайд 22</vt:lpstr>
      <vt:lpstr>Время совершения преступления</vt:lpstr>
      <vt:lpstr>Время действия уголовного закона</vt:lpstr>
      <vt:lpstr>Официальное опубликование федерального закона:</vt:lpstr>
      <vt:lpstr>Уголовный закон утрачивает силу, прекращает действие в результате:</vt:lpstr>
      <vt:lpstr>Обратная сила уголовного закона </vt:lpstr>
      <vt:lpstr>Слайд 28</vt:lpstr>
      <vt:lpstr>Уголовный закон смягчает наказание, если он:</vt:lpstr>
      <vt:lpstr>Слайд 30</vt:lpstr>
      <vt:lpstr>Принципы действия уголовного закона в пространстве:</vt:lpstr>
      <vt:lpstr>Территориальный принцип</vt:lpstr>
      <vt:lpstr>Действие УК РФ распространяется на преступления, совершенные:</vt:lpstr>
      <vt:lpstr>Принцип дипломатического иммунитета (дипломатической неприкосновенности)</vt:lpstr>
      <vt:lpstr>Принцип гражданства </vt:lpstr>
      <vt:lpstr>принцип  специальной миссии  (принцип специального режима)</vt:lpstr>
      <vt:lpstr>Реальный принцип</vt:lpstr>
      <vt:lpstr>Универсальный принцип </vt:lpstr>
      <vt:lpstr>4 вопрос. Выдача лиц, совершивших преступление</vt:lpstr>
      <vt:lpstr>Институт выдачи преступника (экстрадиция)</vt:lpstr>
      <vt:lpstr>Исключением из международных договоров о выдаче преступников является право убежища</vt:lpstr>
      <vt:lpstr>Слайд 42</vt:lpstr>
      <vt:lpstr>Толкование уголовного закона</vt:lpstr>
      <vt:lpstr>СПАСИБО ЗА ВНИМАНИЕ!</vt:lpstr>
    </vt:vector>
  </TitlesOfParts>
  <Company>Организация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Уголовное законодательство</dc:title>
  <dc:creator>Customer</dc:creator>
  <cp:lastModifiedBy>volchkova</cp:lastModifiedBy>
  <cp:revision>500</cp:revision>
  <dcterms:created xsi:type="dcterms:W3CDTF">2011-06-19T07:48:00Z</dcterms:created>
  <dcterms:modified xsi:type="dcterms:W3CDTF">2020-03-21T13:17:26Z</dcterms:modified>
</cp:coreProperties>
</file>